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85" r:id="rId16"/>
    <p:sldId id="270" r:id="rId17"/>
    <p:sldId id="271" r:id="rId18"/>
    <p:sldId id="273" r:id="rId19"/>
    <p:sldId id="275" r:id="rId20"/>
    <p:sldId id="276" r:id="rId21"/>
    <p:sldId id="277" r:id="rId22"/>
    <p:sldId id="282" r:id="rId23"/>
    <p:sldId id="278" r:id="rId24"/>
    <p:sldId id="279" r:id="rId25"/>
    <p:sldId id="280" r:id="rId26"/>
    <p:sldId id="281" r:id="rId27"/>
    <p:sldId id="274" r:id="rId28"/>
    <p:sldId id="283" r:id="rId29"/>
    <p:sldId id="284" r:id="rId30"/>
    <p:sldId id="286" r:id="rId31"/>
    <p:sldId id="293" r:id="rId32"/>
    <p:sldId id="294" r:id="rId33"/>
    <p:sldId id="287" r:id="rId34"/>
    <p:sldId id="290" r:id="rId35"/>
    <p:sldId id="292" r:id="rId36"/>
    <p:sldId id="291" r:id="rId37"/>
    <p:sldId id="288" r:id="rId38"/>
    <p:sldId id="289" r:id="rId39"/>
    <p:sldId id="272" r:id="rId40"/>
    <p:sldId id="295" r:id="rId41"/>
    <p:sldId id="296" r:id="rId42"/>
    <p:sldId id="297" r:id="rId43"/>
    <p:sldId id="298" r:id="rId44"/>
    <p:sldId id="308" r:id="rId45"/>
    <p:sldId id="299" r:id="rId46"/>
    <p:sldId id="301" r:id="rId47"/>
    <p:sldId id="300" r:id="rId48"/>
    <p:sldId id="303" r:id="rId49"/>
    <p:sldId id="302" r:id="rId50"/>
    <p:sldId id="304" r:id="rId51"/>
    <p:sldId id="305" r:id="rId52"/>
    <p:sldId id="309" r:id="rId53"/>
    <p:sldId id="306" r:id="rId54"/>
    <p:sldId id="307"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87" autoAdjust="0"/>
    <p:restoredTop sz="94660"/>
  </p:normalViewPr>
  <p:slideViewPr>
    <p:cSldViewPr>
      <p:cViewPr varScale="1">
        <p:scale>
          <a:sx n="104" d="100"/>
          <a:sy n="104" d="100"/>
        </p:scale>
        <p:origin x="-14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EA3F9E-0CEF-413D-A0EE-EF23F7066B63}" type="datetimeFigureOut">
              <a:rPr lang="en-US" smtClean="0"/>
              <a:pPr/>
              <a:t>10/18/2012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D19E7A-0855-4F40-B8B4-F80A357A414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D19E7A-0855-4F40-B8B4-F80A357A4148}" type="slidenum">
              <a:rPr lang="en-US" smtClean="0"/>
              <a:pPr/>
              <a:t>53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42DA16-CEE6-40F4-B9CF-6ABC02D6B337}" type="datetimeFigureOut">
              <a:rPr lang="en-US" smtClean="0"/>
              <a:pPr/>
              <a:t>10/18/2012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0AFAE-24ED-4634-B4A9-19F87E0E853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42DA16-CEE6-40F4-B9CF-6ABC02D6B337}" type="datetimeFigureOut">
              <a:rPr lang="en-US" smtClean="0"/>
              <a:pPr/>
              <a:t>10/18/2012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0AFAE-24ED-4634-B4A9-19F87E0E853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42DA16-CEE6-40F4-B9CF-6ABC02D6B337}" type="datetimeFigureOut">
              <a:rPr lang="en-US" smtClean="0"/>
              <a:pPr/>
              <a:t>10/18/2012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0AFAE-24ED-4634-B4A9-19F87E0E853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42DA16-CEE6-40F4-B9CF-6ABC02D6B337}" type="datetimeFigureOut">
              <a:rPr lang="en-US" smtClean="0"/>
              <a:pPr/>
              <a:t>10/18/2012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0AFAE-24ED-4634-B4A9-19F87E0E853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42DA16-CEE6-40F4-B9CF-6ABC02D6B337}" type="datetimeFigureOut">
              <a:rPr lang="en-US" smtClean="0"/>
              <a:pPr/>
              <a:t>10/18/2012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0AFAE-24ED-4634-B4A9-19F87E0E853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42DA16-CEE6-40F4-B9CF-6ABC02D6B337}" type="datetimeFigureOut">
              <a:rPr lang="en-US" smtClean="0"/>
              <a:pPr/>
              <a:t>10/18/2012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0AFAE-24ED-4634-B4A9-19F87E0E853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42DA16-CEE6-40F4-B9CF-6ABC02D6B337}" type="datetimeFigureOut">
              <a:rPr lang="en-US" smtClean="0"/>
              <a:pPr/>
              <a:t>10/18/2012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80AFAE-24ED-4634-B4A9-19F87E0E853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42DA16-CEE6-40F4-B9CF-6ABC02D6B337}" type="datetimeFigureOut">
              <a:rPr lang="en-US" smtClean="0"/>
              <a:pPr/>
              <a:t>10/18/2012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80AFAE-24ED-4634-B4A9-19F87E0E853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42DA16-CEE6-40F4-B9CF-6ABC02D6B337}" type="datetimeFigureOut">
              <a:rPr lang="en-US" smtClean="0"/>
              <a:pPr/>
              <a:t>10/18/2012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80AFAE-24ED-4634-B4A9-19F87E0E853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42DA16-CEE6-40F4-B9CF-6ABC02D6B337}" type="datetimeFigureOut">
              <a:rPr lang="en-US" smtClean="0"/>
              <a:pPr/>
              <a:t>10/18/2012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0AFAE-24ED-4634-B4A9-19F87E0E853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42DA16-CEE6-40F4-B9CF-6ABC02D6B337}" type="datetimeFigureOut">
              <a:rPr lang="en-US" smtClean="0"/>
              <a:pPr/>
              <a:t>10/18/2012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0AFAE-24ED-4634-B4A9-19F87E0E853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2DA16-CEE6-40F4-B9CF-6ABC02D6B337}" type="datetimeFigureOut">
              <a:rPr lang="en-US" smtClean="0"/>
              <a:pPr/>
              <a:t>10/18/2012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80AFAE-24ED-4634-B4A9-19F87E0E853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hyperlink" Target="http://www.savepubliclands.org/" TargetMode="External"/><Relationship Id="rId2" Type="http://schemas.openxmlformats.org/officeDocument/2006/relationships/hyperlink" Target="mailto:editor@eastcountymagazine.org" TargetMode="External"/><Relationship Id="rId1" Type="http://schemas.openxmlformats.org/officeDocument/2006/relationships/slideLayout" Target="../slideLayouts/slideLayout6.xml"/><Relationship Id="rId5" Type="http://schemas.openxmlformats.org/officeDocument/2006/relationships/image" Target="../media/image80.jpeg"/><Relationship Id="rId4" Type="http://schemas.openxmlformats.org/officeDocument/2006/relationships/hyperlink" Target="http://www.eastcountymagazine.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2057401"/>
          </a:xfrm>
        </p:spPr>
        <p:txBody>
          <a:bodyPr>
            <a:normAutofit fontScale="90000"/>
          </a:bodyPr>
          <a:lstStyle/>
          <a:p>
            <a:r>
              <a:rPr lang="en-US" dirty="0" smtClean="0">
                <a:solidFill>
                  <a:srgbClr val="0070C0"/>
                </a:solidFill>
              </a:rPr>
              <a:t>GONE WITH THE WIND?</a:t>
            </a:r>
            <a:r>
              <a:rPr lang="en-US" dirty="0" smtClean="0"/>
              <a:t/>
            </a:r>
            <a:br>
              <a:rPr lang="en-US" dirty="0" smtClean="0"/>
            </a:br>
            <a:r>
              <a:rPr lang="en-US" sz="3200" dirty="0" smtClean="0"/>
              <a:t>Impacts of industrial wind projects </a:t>
            </a:r>
            <a:br>
              <a:rPr lang="en-US" sz="3200" dirty="0" smtClean="0"/>
            </a:br>
            <a:r>
              <a:rPr lang="en-US" sz="3200" dirty="0" smtClean="0"/>
              <a:t>on our region and our world</a:t>
            </a:r>
            <a:br>
              <a:rPr lang="en-US" sz="3200" dirty="0" smtClean="0"/>
            </a:br>
            <a:endParaRPr lang="en-US" dirty="0"/>
          </a:p>
        </p:txBody>
      </p:sp>
      <p:sp>
        <p:nvSpPr>
          <p:cNvPr id="3" name="Subtitle 2"/>
          <p:cNvSpPr>
            <a:spLocks noGrp="1"/>
          </p:cNvSpPr>
          <p:nvPr>
            <p:ph type="subTitle" idx="1"/>
          </p:nvPr>
        </p:nvSpPr>
        <p:spPr>
          <a:xfrm>
            <a:off x="1219200" y="3505200"/>
            <a:ext cx="6400800" cy="2209800"/>
          </a:xfrm>
        </p:spPr>
        <p:txBody>
          <a:bodyPr/>
          <a:lstStyle/>
          <a:p>
            <a:endParaRPr lang="en-US" dirty="0"/>
          </a:p>
        </p:txBody>
      </p:sp>
      <p:pic>
        <p:nvPicPr>
          <p:cNvPr id="6" name="Picture 5" descr="ocotillo-bladehoist-parkeEwing.png"/>
          <p:cNvPicPr>
            <a:picLocks noChangeAspect="1"/>
          </p:cNvPicPr>
          <p:nvPr/>
        </p:nvPicPr>
        <p:blipFill>
          <a:blip r:embed="rId2" cstate="print"/>
          <a:stretch>
            <a:fillRect/>
          </a:stretch>
        </p:blipFill>
        <p:spPr>
          <a:xfrm>
            <a:off x="609600" y="3429000"/>
            <a:ext cx="3581400" cy="2686050"/>
          </a:xfrm>
          <a:prstGeom prst="rect">
            <a:avLst/>
          </a:prstGeom>
        </p:spPr>
      </p:pic>
      <p:pic>
        <p:nvPicPr>
          <p:cNvPr id="7" name="Picture 6" descr="ocotillo-protesters-funeral.png"/>
          <p:cNvPicPr>
            <a:picLocks noChangeAspect="1"/>
          </p:cNvPicPr>
          <p:nvPr/>
        </p:nvPicPr>
        <p:blipFill>
          <a:blip r:embed="rId3" cstate="print"/>
          <a:stretch>
            <a:fillRect/>
          </a:stretch>
        </p:blipFill>
        <p:spPr>
          <a:xfrm>
            <a:off x="4191000" y="3429000"/>
            <a:ext cx="4084900" cy="2667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600200"/>
          </a:xfrm>
        </p:spPr>
        <p:txBody>
          <a:bodyPr>
            <a:noAutofit/>
          </a:bodyPr>
          <a:lstStyle/>
          <a:p>
            <a:pPr algn="l"/>
            <a:r>
              <a:rPr lang="en-US" sz="2800" dirty="0" smtClean="0"/>
              <a:t>Each turbine has a blade span wider than the wings of a 737 jetliner– about the size of a football field.  Each foundation hole is 238 feet wide. The destruction is huge. Doest this look green to you?</a:t>
            </a:r>
            <a:endParaRPr lang="en-US" sz="2800" dirty="0"/>
          </a:p>
        </p:txBody>
      </p:sp>
      <p:pic>
        <p:nvPicPr>
          <p:cNvPr id="6" name="Content Placeholder 5" descr="ocotillo-turbinepad2.png"/>
          <p:cNvPicPr>
            <a:picLocks noGrp="1" noChangeAspect="1"/>
          </p:cNvPicPr>
          <p:nvPr>
            <p:ph idx="1"/>
          </p:nvPr>
        </p:nvPicPr>
        <p:blipFill>
          <a:blip r:embed="rId2" cstate="print"/>
          <a:stretch>
            <a:fillRect/>
          </a:stretch>
        </p:blipFill>
        <p:spPr>
          <a:xfrm>
            <a:off x="1416473" y="1962430"/>
            <a:ext cx="5670128" cy="428597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Ocotillo is ground zero.</a:t>
            </a:r>
            <a:br>
              <a:rPr lang="en-US" dirty="0" smtClean="0"/>
            </a:br>
            <a:r>
              <a:rPr lang="en-US" sz="2800" dirty="0" smtClean="0"/>
              <a:t>12,400 acres are being destroyed on our public land.</a:t>
            </a:r>
            <a:endParaRPr lang="en-US" dirty="0"/>
          </a:p>
        </p:txBody>
      </p:sp>
      <p:pic>
        <p:nvPicPr>
          <p:cNvPr id="4" name="Content Placeholder 3" descr="Ocotillo-sunrise-sm.jpg"/>
          <p:cNvPicPr>
            <a:picLocks noGrp="1" noChangeAspect="1"/>
          </p:cNvPicPr>
          <p:nvPr>
            <p:ph idx="1"/>
          </p:nvPr>
        </p:nvPicPr>
        <p:blipFill>
          <a:blip r:embed="rId2" cstate="print"/>
          <a:stretch>
            <a:fillRect/>
          </a:stretch>
        </p:blipFill>
        <p:spPr>
          <a:xfrm>
            <a:off x="1177527" y="1600200"/>
            <a:ext cx="6788945" cy="4525963"/>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467600" cy="1295400"/>
          </a:xfrm>
        </p:spPr>
        <p:txBody>
          <a:bodyPr>
            <a:noAutofit/>
          </a:bodyPr>
          <a:lstStyle/>
          <a:p>
            <a:pPr algn="l"/>
            <a:r>
              <a:rPr lang="en-US" sz="2800" dirty="0" smtClean="0"/>
              <a:t>  These century-old ocotillos have been bulldozed. </a:t>
            </a:r>
            <a:br>
              <a:rPr lang="en-US" sz="2800" dirty="0" smtClean="0"/>
            </a:br>
            <a:endParaRPr lang="en-US" sz="2800" dirty="0"/>
          </a:p>
        </p:txBody>
      </p:sp>
      <p:pic>
        <p:nvPicPr>
          <p:cNvPr id="6" name="Picture 5" descr="ocotillo-blooms.jpg"/>
          <p:cNvPicPr>
            <a:picLocks noChangeAspect="1"/>
          </p:cNvPicPr>
          <p:nvPr/>
        </p:nvPicPr>
        <p:blipFill>
          <a:blip r:embed="rId2" cstate="print"/>
          <a:stretch>
            <a:fillRect/>
          </a:stretch>
        </p:blipFill>
        <p:spPr>
          <a:xfrm>
            <a:off x="1143000" y="1981200"/>
            <a:ext cx="2667000" cy="3087125"/>
          </a:xfrm>
          <a:prstGeom prst="rect">
            <a:avLst/>
          </a:prstGeom>
        </p:spPr>
      </p:pic>
      <p:pic>
        <p:nvPicPr>
          <p:cNvPr id="8" name="Picture 7" descr="Ocotillo giant, Terry Weiner, 20+ feet tall.jpeg"/>
          <p:cNvPicPr>
            <a:picLocks noChangeAspect="1"/>
          </p:cNvPicPr>
          <p:nvPr/>
        </p:nvPicPr>
        <p:blipFill>
          <a:blip r:embed="rId3" cstate="print"/>
          <a:stretch>
            <a:fillRect/>
          </a:stretch>
        </p:blipFill>
        <p:spPr>
          <a:xfrm>
            <a:off x="4495800" y="1828800"/>
            <a:ext cx="2971800" cy="3962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Pattern Energy claimed it would be “minimal impact”</a:t>
            </a:r>
            <a:endParaRPr lang="en-US" dirty="0"/>
          </a:p>
        </p:txBody>
      </p:sp>
      <p:pic>
        <p:nvPicPr>
          <p:cNvPr id="3" name="Picture 2" descr="ocotillo-bulldozed.png"/>
          <p:cNvPicPr>
            <a:picLocks noChangeAspect="1"/>
          </p:cNvPicPr>
          <p:nvPr/>
        </p:nvPicPr>
        <p:blipFill>
          <a:blip r:embed="rId2" cstate="print"/>
          <a:stretch>
            <a:fillRect/>
          </a:stretch>
        </p:blipFill>
        <p:spPr>
          <a:xfrm>
            <a:off x="990601" y="1760390"/>
            <a:ext cx="6705600" cy="447916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Autofit/>
          </a:bodyPr>
          <a:lstStyle/>
          <a:p>
            <a:pPr algn="l"/>
            <a:r>
              <a:rPr lang="en-US" sz="2400" dirty="0" smtClean="0"/>
              <a:t>Nothing could stop this project with the new federal fast-tracking process. First they claimed no endangered bighorn were there.  When we sent photos proving they were, Secretary of the Interior Ken Salazar issued take permits allowing Pattern to kill them. There are only about 900 of these beautiful animals left.</a:t>
            </a:r>
            <a:endParaRPr lang="en-US" sz="2400" dirty="0"/>
          </a:p>
        </p:txBody>
      </p:sp>
      <p:pic>
        <p:nvPicPr>
          <p:cNvPr id="3" name="Picture 2" descr="bighorn on RR-Susan Massey.png"/>
          <p:cNvPicPr>
            <a:picLocks noChangeAspect="1"/>
          </p:cNvPicPr>
          <p:nvPr/>
        </p:nvPicPr>
        <p:blipFill>
          <a:blip r:embed="rId2" cstate="print"/>
          <a:stretch>
            <a:fillRect/>
          </a:stretch>
        </p:blipFill>
        <p:spPr>
          <a:xfrm>
            <a:off x="228600" y="2438400"/>
            <a:ext cx="4495800" cy="3827398"/>
          </a:xfrm>
          <a:prstGeom prst="rect">
            <a:avLst/>
          </a:prstGeom>
        </p:spPr>
      </p:pic>
      <p:pic>
        <p:nvPicPr>
          <p:cNvPr id="4" name="Picture 3" descr="bighorn-lamb.jpg"/>
          <p:cNvPicPr>
            <a:picLocks noChangeAspect="1"/>
          </p:cNvPicPr>
          <p:nvPr/>
        </p:nvPicPr>
        <p:blipFill>
          <a:blip r:embed="rId3" cstate="print"/>
          <a:stretch>
            <a:fillRect/>
          </a:stretch>
        </p:blipFill>
        <p:spPr>
          <a:xfrm>
            <a:off x="4953000" y="2865770"/>
            <a:ext cx="3352800" cy="291529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87562"/>
          </a:xfrm>
        </p:spPr>
        <p:txBody>
          <a:bodyPr>
            <a:normAutofit fontScale="90000"/>
          </a:bodyPr>
          <a:lstStyle/>
          <a:p>
            <a:pPr algn="l"/>
            <a:r>
              <a:rPr lang="en-US" sz="2400" dirty="0" smtClean="0"/>
              <a:t>McCain Valley is habitat for both bighorn sheep and golden eagles.  Take permits are likely, since turbines’ sharp blades  slaughter birds. Altamont wind farm alone has killed thousands of golden eagles. Save the Eagles says California’s eagle population verges on collapse due to wind turbines.  Birds suffer terribly, with wings cut off and worse. The industry claims radar can protect birds and shut down turbines, but can’t produce a single video to prove it’s ever worked, anywhere.</a:t>
            </a:r>
            <a:endParaRPr lang="en-US" sz="2400" dirty="0"/>
          </a:p>
        </p:txBody>
      </p:sp>
      <p:pic>
        <p:nvPicPr>
          <p:cNvPr id="5" name="Picture 4" descr="eagle, dead at wind turbine.jpg"/>
          <p:cNvPicPr>
            <a:picLocks noChangeAspect="1"/>
          </p:cNvPicPr>
          <p:nvPr/>
        </p:nvPicPr>
        <p:blipFill>
          <a:blip r:embed="rId2" cstate="print"/>
          <a:stretch>
            <a:fillRect/>
          </a:stretch>
        </p:blipFill>
        <p:spPr>
          <a:xfrm>
            <a:off x="228600" y="2514600"/>
            <a:ext cx="3975650" cy="2743199"/>
          </a:xfrm>
          <a:prstGeom prst="rect">
            <a:avLst/>
          </a:prstGeom>
        </p:spPr>
      </p:pic>
      <p:pic>
        <p:nvPicPr>
          <p:cNvPr id="6" name="Picture 5" descr="wind turbine-dead Griffin Vulture.jpg"/>
          <p:cNvPicPr>
            <a:picLocks noChangeAspect="1"/>
          </p:cNvPicPr>
          <p:nvPr/>
        </p:nvPicPr>
        <p:blipFill>
          <a:blip r:embed="rId3" cstate="print"/>
          <a:stretch>
            <a:fillRect/>
          </a:stretch>
        </p:blipFill>
        <p:spPr>
          <a:xfrm>
            <a:off x="4495800" y="3505200"/>
            <a:ext cx="4171195" cy="299008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Autofit/>
          </a:bodyPr>
          <a:lstStyle/>
          <a:p>
            <a:pPr algn="l"/>
            <a:r>
              <a:rPr lang="en-US" sz="2000" dirty="0" smtClean="0"/>
              <a:t>Across America, Native American sacred sites are being sacrificed for “green” energy – and promises to tribes are being broken. Places like this ancient spoke wheel geoglyph, “protected” on the National Registry of Historic Places, are being desecrated. So are graves of their ancestors and Coyote Mountains, which they believe is where creation began.</a:t>
            </a:r>
            <a:endParaRPr lang="en-US" sz="2000" dirty="0"/>
          </a:p>
        </p:txBody>
      </p:sp>
      <p:pic>
        <p:nvPicPr>
          <p:cNvPr id="3" name="Picture 2" descr="Ocotillo-coyote-mts-sm-mr.jpg"/>
          <p:cNvPicPr>
            <a:picLocks noChangeAspect="1"/>
          </p:cNvPicPr>
          <p:nvPr/>
        </p:nvPicPr>
        <p:blipFill>
          <a:blip r:embed="rId2" cstate="print"/>
          <a:stretch>
            <a:fillRect/>
          </a:stretch>
        </p:blipFill>
        <p:spPr>
          <a:xfrm>
            <a:off x="228600" y="1828800"/>
            <a:ext cx="4546600" cy="3409950"/>
          </a:xfrm>
          <a:prstGeom prst="rect">
            <a:avLst/>
          </a:prstGeom>
        </p:spPr>
      </p:pic>
      <p:pic>
        <p:nvPicPr>
          <p:cNvPr id="4" name="Picture 3" descr="OcotilloSpoke Wheel.jpg"/>
          <p:cNvPicPr>
            <a:picLocks noChangeAspect="1"/>
          </p:cNvPicPr>
          <p:nvPr/>
        </p:nvPicPr>
        <p:blipFill>
          <a:blip r:embed="rId3" cstate="print"/>
          <a:stretch>
            <a:fillRect/>
          </a:stretch>
        </p:blipFill>
        <p:spPr>
          <a:xfrm>
            <a:off x="4267201" y="3428999"/>
            <a:ext cx="4347162" cy="291008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2438400"/>
          </a:xfrm>
        </p:spPr>
        <p:txBody>
          <a:bodyPr>
            <a:normAutofit fontScale="90000"/>
          </a:bodyPr>
          <a:lstStyle/>
          <a:p>
            <a:pPr algn="l"/>
            <a:r>
              <a:rPr lang="en-US" sz="3100" dirty="0" smtClean="0"/>
              <a:t/>
            </a:r>
            <a:br>
              <a:rPr lang="en-US" sz="3100" dirty="0" smtClean="0"/>
            </a:br>
            <a:r>
              <a:rPr lang="en-US" sz="2200" dirty="0" smtClean="0"/>
              <a:t>Pattern refused to check for ancient burial sites. So Indians hired forensic dogs. In a couple of days they found 50 sites in Ocotillo, which means Valley of the Dead and others in McCain Valley.  A judge refused to issue a temporary restraining order . The BLM wouldn’t call the Coroner to confirm human remains. Pattern  keeps building.  The Indians are heartsick.</a:t>
            </a:r>
            <a:endParaRPr lang="en-US" sz="2200" dirty="0"/>
          </a:p>
        </p:txBody>
      </p:sp>
      <p:pic>
        <p:nvPicPr>
          <p:cNvPr id="3" name="Picture 2" descr="Forensic-dog-Piper-alerts-s.jpg"/>
          <p:cNvPicPr>
            <a:picLocks noChangeAspect="1"/>
          </p:cNvPicPr>
          <p:nvPr/>
        </p:nvPicPr>
        <p:blipFill>
          <a:blip r:embed="rId2" cstate="print"/>
          <a:stretch>
            <a:fillRect/>
          </a:stretch>
        </p:blipFill>
        <p:spPr>
          <a:xfrm>
            <a:off x="990600" y="2743200"/>
            <a:ext cx="2609850" cy="3479800"/>
          </a:xfrm>
          <a:prstGeom prst="rect">
            <a:avLst/>
          </a:prstGeom>
        </p:spPr>
      </p:pic>
      <p:pic>
        <p:nvPicPr>
          <p:cNvPr id="5" name="Picture 4" descr="Ocotillo-Pico2.jpg"/>
          <p:cNvPicPr>
            <a:picLocks noChangeAspect="1"/>
          </p:cNvPicPr>
          <p:nvPr/>
        </p:nvPicPr>
        <p:blipFill>
          <a:blip r:embed="rId3" cstate="print"/>
          <a:stretch>
            <a:fillRect/>
          </a:stretch>
        </p:blipFill>
        <p:spPr>
          <a:xfrm>
            <a:off x="4648200" y="2819400"/>
            <a:ext cx="3166326" cy="3429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The Inspector General for the U.S. Dept. of the Interior issued a scathing report accusing the Bureau of Land Management of failing to provide proper oversight on big energy projects.</a:t>
            </a:r>
            <a:endParaRPr lang="en-US" sz="2800" dirty="0"/>
          </a:p>
        </p:txBody>
      </p:sp>
      <p:pic>
        <p:nvPicPr>
          <p:cNvPr id="3" name="Picture 2" descr="ocotillo sunburst.jpg"/>
          <p:cNvPicPr>
            <a:picLocks noChangeAspect="1"/>
          </p:cNvPicPr>
          <p:nvPr/>
        </p:nvPicPr>
        <p:blipFill>
          <a:blip r:embed="rId2" cstate="print"/>
          <a:stretch>
            <a:fillRect/>
          </a:stretch>
        </p:blipFill>
        <p:spPr>
          <a:xfrm>
            <a:off x="914400" y="1600200"/>
            <a:ext cx="6400800" cy="4267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92362"/>
          </a:xfrm>
        </p:spPr>
        <p:txBody>
          <a:bodyPr>
            <a:normAutofit/>
          </a:bodyPr>
          <a:lstStyle/>
          <a:p>
            <a:pPr algn="l"/>
            <a:r>
              <a:rPr lang="en-US" sz="2800" dirty="0" smtClean="0"/>
              <a:t>In Ocotillo, they broke all the rules. Nobody did anything.  The EIR required dust control. Water trucks only showed up if citizens came with cameras.  The dust here carries deadly Valley Fever spores.  Does this dust bowl look safe for residents or workers?</a:t>
            </a:r>
            <a:endParaRPr lang="en-US" sz="2800" dirty="0"/>
          </a:p>
        </p:txBody>
      </p:sp>
      <p:pic>
        <p:nvPicPr>
          <p:cNvPr id="4" name="Content Placeholder 3" descr="ocotillo-duststormconstruction.png"/>
          <p:cNvPicPr>
            <a:picLocks noGrp="1" noChangeAspect="1"/>
          </p:cNvPicPr>
          <p:nvPr>
            <p:ph idx="1"/>
          </p:nvPr>
        </p:nvPicPr>
        <p:blipFill>
          <a:blip r:embed="rId2" cstate="print"/>
          <a:stretch>
            <a:fillRect/>
          </a:stretch>
        </p:blipFill>
        <p:spPr>
          <a:xfrm>
            <a:off x="990600" y="3124200"/>
            <a:ext cx="6797086" cy="3287115"/>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524000"/>
          </a:xfrm>
        </p:spPr>
        <p:txBody>
          <a:bodyPr>
            <a:normAutofit fontScale="90000"/>
          </a:bodyPr>
          <a:lstStyle/>
          <a:p>
            <a:r>
              <a:rPr lang="en-US" dirty="0" smtClean="0">
                <a:solidFill>
                  <a:schemeClr val="accent1">
                    <a:lumMod val="75000"/>
                  </a:schemeClr>
                </a:solidFill>
              </a:rPr>
              <a:t>Isn’t wind energy clean and green?</a:t>
            </a:r>
            <a:r>
              <a:rPr lang="en-US" dirty="0" smtClean="0"/>
              <a:t/>
            </a:r>
            <a:br>
              <a:rPr lang="en-US" dirty="0" smtClean="0"/>
            </a:br>
            <a:r>
              <a:rPr lang="en-US" sz="2000" dirty="0" smtClean="0"/>
              <a:t>Wind is a renewable resource. But like nuclear, once touted as clean because it doesn’t use fossil fuels or pollute the air, wind  power has hidden consequences.</a:t>
            </a:r>
            <a:endParaRPr lang="en-US" dirty="0"/>
          </a:p>
        </p:txBody>
      </p:sp>
      <p:pic>
        <p:nvPicPr>
          <p:cNvPr id="4" name="Content Placeholder 3" descr="ocotillo-sunset-turbines.png"/>
          <p:cNvPicPr>
            <a:picLocks noGrp="1" noChangeAspect="1"/>
          </p:cNvPicPr>
          <p:nvPr>
            <p:ph idx="1"/>
          </p:nvPr>
        </p:nvPicPr>
        <p:blipFill>
          <a:blip r:embed="rId2" cstate="print"/>
          <a:stretch>
            <a:fillRect/>
          </a:stretch>
        </p:blipFill>
        <p:spPr>
          <a:xfrm>
            <a:off x="2062692" y="1981200"/>
            <a:ext cx="4795627" cy="3596721"/>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fontScale="90000"/>
          </a:bodyPr>
          <a:lstStyle/>
          <a:p>
            <a:pPr algn="l"/>
            <a:r>
              <a:rPr lang="en-US" sz="2800" dirty="0" smtClean="0"/>
              <a:t>The EIR allowed 42 miles of new roads, up to 36 feet wide. But Some were built over 100 feet wide.  Everyone complained, same with the dust, but nothing was done. So called “monitors” are turning a blind eye to blatant violations. They  are paid by Pattern.</a:t>
            </a:r>
            <a:endParaRPr lang="en-US" sz="2800" dirty="0"/>
          </a:p>
        </p:txBody>
      </p:sp>
      <p:pic>
        <p:nvPicPr>
          <p:cNvPr id="4" name="Content Placeholder 3" descr="ocotillo-road too wide.png"/>
          <p:cNvPicPr>
            <a:picLocks noGrp="1" noChangeAspect="1"/>
          </p:cNvPicPr>
          <p:nvPr>
            <p:ph idx="1"/>
          </p:nvPr>
        </p:nvPicPr>
        <p:blipFill>
          <a:blip r:embed="rId2" cstate="print"/>
          <a:stretch>
            <a:fillRect/>
          </a:stretch>
        </p:blipFill>
        <p:spPr>
          <a:xfrm>
            <a:off x="1185552" y="2182809"/>
            <a:ext cx="6282048" cy="4197956"/>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86800" cy="2057400"/>
          </a:xfrm>
        </p:spPr>
        <p:txBody>
          <a:bodyPr>
            <a:normAutofit fontScale="90000"/>
          </a:bodyPr>
          <a:lstStyle/>
          <a:p>
            <a:pPr algn="l"/>
            <a:r>
              <a:rPr lang="en-US" sz="2800" dirty="0" smtClean="0"/>
              <a:t>Pattern diverted drainage without authorization. The result?  They flooded the town of Ocotillo—with a FLAMMABLE white chemical on people’s lawns where children play! They also spilled or dumped chemicals over the aquifer, the town’s only source of drinking water.  No cleanup was ever done. </a:t>
            </a:r>
            <a:endParaRPr lang="en-US" sz="2800" dirty="0"/>
          </a:p>
        </p:txBody>
      </p:sp>
      <p:pic>
        <p:nvPicPr>
          <p:cNvPr id="4" name="Content Placeholder 3" descr="Ocotillo-storm-sludge over aquifer.png"/>
          <p:cNvPicPr>
            <a:picLocks noGrp="1" noChangeAspect="1"/>
          </p:cNvPicPr>
          <p:nvPr>
            <p:ph idx="1"/>
          </p:nvPr>
        </p:nvPicPr>
        <p:blipFill>
          <a:blip r:embed="rId2" cstate="print"/>
          <a:stretch>
            <a:fillRect/>
          </a:stretch>
        </p:blipFill>
        <p:spPr>
          <a:xfrm>
            <a:off x="5207000" y="2971800"/>
            <a:ext cx="3556638" cy="2667479"/>
          </a:xfrm>
        </p:spPr>
      </p:pic>
      <p:pic>
        <p:nvPicPr>
          <p:cNvPr id="5" name="Picture 4" descr="ocotillostorm-home-cropped.png"/>
          <p:cNvPicPr>
            <a:picLocks noChangeAspect="1"/>
          </p:cNvPicPr>
          <p:nvPr/>
        </p:nvPicPr>
        <p:blipFill>
          <a:blip r:embed="rId3" cstate="print"/>
          <a:stretch>
            <a:fillRect/>
          </a:stretch>
        </p:blipFill>
        <p:spPr>
          <a:xfrm>
            <a:off x="228601" y="2201594"/>
            <a:ext cx="4495800" cy="2265882"/>
          </a:xfrm>
          <a:prstGeom prst="rect">
            <a:avLst/>
          </a:prstGeom>
        </p:spPr>
      </p:pic>
      <p:pic>
        <p:nvPicPr>
          <p:cNvPr id="6" name="Picture 5" descr="ocotillostorm-brokenberm.jpg"/>
          <p:cNvPicPr>
            <a:picLocks noChangeAspect="1"/>
          </p:cNvPicPr>
          <p:nvPr/>
        </p:nvPicPr>
        <p:blipFill>
          <a:blip r:embed="rId4" cstate="print"/>
          <a:stretch>
            <a:fillRect/>
          </a:stretch>
        </p:blipFill>
        <p:spPr>
          <a:xfrm>
            <a:off x="990600" y="4521200"/>
            <a:ext cx="3352800" cy="22352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752600"/>
          </a:xfrm>
        </p:spPr>
        <p:txBody>
          <a:bodyPr>
            <a:normAutofit/>
          </a:bodyPr>
          <a:lstStyle/>
          <a:p>
            <a:pPr algn="l"/>
            <a:r>
              <a:rPr lang="en-US" sz="2800" dirty="0" smtClean="0"/>
              <a:t>Just days later, the </a:t>
            </a:r>
            <a:r>
              <a:rPr lang="en-US" sz="2800" dirty="0" err="1" smtClean="0"/>
              <a:t>Vallecitos</a:t>
            </a:r>
            <a:r>
              <a:rPr lang="en-US" sz="2800" dirty="0" smtClean="0"/>
              <a:t> Lightning Fires ignited the mountainside behind Ocotillo. What if a spark had blown onto all that flammable white chemical residue?</a:t>
            </a:r>
            <a:endParaRPr lang="en-US" sz="2800" dirty="0"/>
          </a:p>
        </p:txBody>
      </p:sp>
      <p:pic>
        <p:nvPicPr>
          <p:cNvPr id="4" name="Content Placeholder 3" descr="ocotillo-fire-Jim--sm-8-14-.jpg"/>
          <p:cNvPicPr>
            <a:picLocks noGrp="1" noChangeAspect="1"/>
          </p:cNvPicPr>
          <p:nvPr>
            <p:ph idx="1"/>
          </p:nvPr>
        </p:nvPicPr>
        <p:blipFill>
          <a:blip r:embed="rId2" cstate="print"/>
          <a:stretch>
            <a:fillRect/>
          </a:stretch>
        </p:blipFill>
        <p:spPr>
          <a:xfrm>
            <a:off x="1600200" y="2590800"/>
            <a:ext cx="5988845" cy="3992563"/>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noAutofit/>
          </a:bodyPr>
          <a:lstStyle/>
          <a:p>
            <a:pPr algn="l"/>
            <a:r>
              <a:rPr lang="en-US" sz="2800" dirty="0" smtClean="0"/>
              <a:t>Ocotillo Express wind shares a 5-mile border with Anza Borrego Desert State Park.  The Park Service suppressed a report on negative impacts on the park. How much lost tourism revenues will there be?</a:t>
            </a:r>
            <a:endParaRPr lang="en-US" sz="2800" dirty="0"/>
          </a:p>
        </p:txBody>
      </p:sp>
      <p:pic>
        <p:nvPicPr>
          <p:cNvPr id="6" name="Content Placeholder 5" descr="anza borrego-verbena.jpg"/>
          <p:cNvPicPr>
            <a:picLocks noGrp="1" noChangeAspect="1"/>
          </p:cNvPicPr>
          <p:nvPr>
            <p:ph idx="1"/>
          </p:nvPr>
        </p:nvPicPr>
        <p:blipFill>
          <a:blip r:embed="rId2" cstate="print"/>
          <a:stretch>
            <a:fillRect/>
          </a:stretch>
        </p:blipFill>
        <p:spPr>
          <a:xfrm>
            <a:off x="4648199" y="2971800"/>
            <a:ext cx="4104219" cy="3078164"/>
          </a:xfrm>
        </p:spPr>
      </p:pic>
      <p:pic>
        <p:nvPicPr>
          <p:cNvPr id="7" name="Picture 6" descr="calendar-March.jpg"/>
          <p:cNvPicPr>
            <a:picLocks noChangeAspect="1"/>
          </p:cNvPicPr>
          <p:nvPr/>
        </p:nvPicPr>
        <p:blipFill>
          <a:blip r:embed="rId3" cstate="print"/>
          <a:stretch>
            <a:fillRect/>
          </a:stretch>
        </p:blipFill>
        <p:spPr>
          <a:xfrm>
            <a:off x="381000" y="2971800"/>
            <a:ext cx="4114800" cy="30861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rmAutofit/>
          </a:bodyPr>
          <a:lstStyle/>
          <a:p>
            <a:pPr algn="l"/>
            <a:r>
              <a:rPr lang="en-US" sz="2400" dirty="0" smtClean="0"/>
              <a:t>When photographer Jim Pelley bought his home in Ocotillo, he was told lands on 3 sides were protected federal and state preserves that could never be developed.  Here is his view then, and now. </a:t>
            </a:r>
            <a:endParaRPr lang="en-US" sz="2400" dirty="0"/>
          </a:p>
        </p:txBody>
      </p:sp>
      <p:pic>
        <p:nvPicPr>
          <p:cNvPr id="4" name="Content Placeholder 3" descr="Ocotillo sunset rays.JPG"/>
          <p:cNvPicPr>
            <a:picLocks noGrp="1" noChangeAspect="1"/>
          </p:cNvPicPr>
          <p:nvPr>
            <p:ph idx="1"/>
          </p:nvPr>
        </p:nvPicPr>
        <p:blipFill>
          <a:blip r:embed="rId2" cstate="print"/>
          <a:stretch>
            <a:fillRect/>
          </a:stretch>
        </p:blipFill>
        <p:spPr>
          <a:xfrm>
            <a:off x="304800" y="2286000"/>
            <a:ext cx="4391215" cy="2925763"/>
          </a:xfrm>
        </p:spPr>
      </p:pic>
      <p:pic>
        <p:nvPicPr>
          <p:cNvPr id="5" name="Picture 4" descr="Ocotillo-turbinesunset.png"/>
          <p:cNvPicPr>
            <a:picLocks noChangeAspect="1"/>
          </p:cNvPicPr>
          <p:nvPr/>
        </p:nvPicPr>
        <p:blipFill>
          <a:blip r:embed="rId3" cstate="print"/>
          <a:stretch>
            <a:fillRect/>
          </a:stretch>
        </p:blipFill>
        <p:spPr>
          <a:xfrm>
            <a:off x="4775200" y="2286000"/>
            <a:ext cx="3962400" cy="29718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pPr algn="l"/>
            <a:r>
              <a:rPr lang="en-US" sz="2700" dirty="0" smtClean="0"/>
              <a:t>Pattern refuses to compensate for lost property values.</a:t>
            </a:r>
            <a:br>
              <a:rPr lang="en-US" sz="2700" dirty="0" smtClean="0"/>
            </a:br>
            <a:r>
              <a:rPr lang="en-US" sz="2700" dirty="0" smtClean="0"/>
              <a:t>An appraiser who studied homes near wind farms says they lose 40% of their value even several miles away. The closest turbine is just 1500 feet from Jim’s house-and he’s surrounded by them on 3 sides.</a:t>
            </a:r>
            <a:endParaRPr lang="en-US" dirty="0"/>
          </a:p>
        </p:txBody>
      </p:sp>
      <p:pic>
        <p:nvPicPr>
          <p:cNvPr id="4" name="Content Placeholder 3" descr="OcotilloWind-JimPelley.jpg"/>
          <p:cNvPicPr>
            <a:picLocks noGrp="1" noChangeAspect="1"/>
          </p:cNvPicPr>
          <p:nvPr>
            <p:ph idx="1"/>
          </p:nvPr>
        </p:nvPicPr>
        <p:blipFill>
          <a:blip r:embed="rId2" cstate="print"/>
          <a:stretch>
            <a:fillRect/>
          </a:stretch>
        </p:blipFill>
        <p:spPr>
          <a:xfrm>
            <a:off x="152400" y="2971800"/>
            <a:ext cx="1676400" cy="2081027"/>
          </a:xfrm>
        </p:spPr>
      </p:pic>
      <p:pic>
        <p:nvPicPr>
          <p:cNvPr id="7" name="Picture 6" descr="ocotillo-ds-welcome_to_ocotillo_home_of_the_new_wind_farm_dsc09531_2012-10-02_v2.jpg"/>
          <p:cNvPicPr>
            <a:picLocks noChangeAspect="1"/>
          </p:cNvPicPr>
          <p:nvPr/>
        </p:nvPicPr>
        <p:blipFill>
          <a:blip r:embed="rId3" cstate="print"/>
          <a:stretch>
            <a:fillRect/>
          </a:stretch>
        </p:blipFill>
        <p:spPr>
          <a:xfrm>
            <a:off x="2064888" y="2895600"/>
            <a:ext cx="6906451" cy="37338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 we want this in East County?</a:t>
            </a:r>
            <a:endParaRPr lang="en-US" dirty="0"/>
          </a:p>
        </p:txBody>
      </p:sp>
      <p:pic>
        <p:nvPicPr>
          <p:cNvPr id="4" name="Content Placeholder 3" descr="ocotillo-blade-monster.png"/>
          <p:cNvPicPr>
            <a:picLocks noGrp="1" noChangeAspect="1"/>
          </p:cNvPicPr>
          <p:nvPr>
            <p:ph idx="1"/>
          </p:nvPr>
        </p:nvPicPr>
        <p:blipFill>
          <a:blip r:embed="rId2" cstate="print"/>
          <a:stretch>
            <a:fillRect/>
          </a:stretch>
        </p:blipFill>
        <p:spPr>
          <a:xfrm>
            <a:off x="304800" y="1752600"/>
            <a:ext cx="4064638" cy="3048479"/>
          </a:xfrm>
        </p:spPr>
      </p:pic>
      <p:pic>
        <p:nvPicPr>
          <p:cNvPr id="6" name="Picture 5" descr="ocotillo-nacelle.png"/>
          <p:cNvPicPr>
            <a:picLocks noChangeAspect="1"/>
          </p:cNvPicPr>
          <p:nvPr/>
        </p:nvPicPr>
        <p:blipFill>
          <a:blip r:embed="rId3" cstate="print"/>
          <a:stretch>
            <a:fillRect/>
          </a:stretch>
        </p:blipFill>
        <p:spPr>
          <a:xfrm>
            <a:off x="4800600" y="1524000"/>
            <a:ext cx="3810638" cy="2857979"/>
          </a:xfrm>
          <a:prstGeom prst="rect">
            <a:avLst/>
          </a:prstGeom>
        </p:spPr>
      </p:pic>
      <p:pic>
        <p:nvPicPr>
          <p:cNvPr id="8" name="Picture 7" descr="ocotillo-turbineparts-TomB.JPG"/>
          <p:cNvPicPr>
            <a:picLocks noChangeAspect="1"/>
          </p:cNvPicPr>
          <p:nvPr/>
        </p:nvPicPr>
        <p:blipFill>
          <a:blip r:embed="rId4" cstate="print"/>
          <a:stretch>
            <a:fillRect/>
          </a:stretch>
        </p:blipFill>
        <p:spPr>
          <a:xfrm>
            <a:off x="304800" y="3657600"/>
            <a:ext cx="3352800" cy="2514600"/>
          </a:xfrm>
          <a:prstGeom prst="rect">
            <a:avLst/>
          </a:prstGeom>
        </p:spPr>
      </p:pic>
      <p:pic>
        <p:nvPicPr>
          <p:cNvPr id="9" name="Picture 8" descr="ocotillo-train with turbines.png"/>
          <p:cNvPicPr>
            <a:picLocks noChangeAspect="1"/>
          </p:cNvPicPr>
          <p:nvPr/>
        </p:nvPicPr>
        <p:blipFill>
          <a:blip r:embed="rId5" cstate="print"/>
          <a:stretch>
            <a:fillRect/>
          </a:stretch>
        </p:blipFill>
        <p:spPr>
          <a:xfrm>
            <a:off x="3886200" y="4288043"/>
            <a:ext cx="4495800" cy="238930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800" dirty="0" smtClean="0"/>
              <a:t>Pattern said its project was within 3 miles of an earthquake fault.  Actually the turbines are ON the fault—or very, very close, on both sides.</a:t>
            </a:r>
            <a:endParaRPr lang="en-US" sz="2800" dirty="0"/>
          </a:p>
        </p:txBody>
      </p:sp>
      <p:pic>
        <p:nvPicPr>
          <p:cNvPr id="3" name="Picture 2" descr="ocotillo-seismic-newfaultmap.png"/>
          <p:cNvPicPr>
            <a:picLocks noChangeAspect="1"/>
          </p:cNvPicPr>
          <p:nvPr/>
        </p:nvPicPr>
        <p:blipFill>
          <a:blip r:embed="rId2" cstate="print"/>
          <a:stretch>
            <a:fillRect/>
          </a:stretch>
        </p:blipFill>
        <p:spPr>
          <a:xfrm>
            <a:off x="228600" y="1447800"/>
            <a:ext cx="5288220" cy="502054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458200" cy="2011362"/>
          </a:xfrm>
        </p:spPr>
        <p:txBody>
          <a:bodyPr>
            <a:noAutofit/>
          </a:bodyPr>
          <a:lstStyle/>
          <a:p>
            <a:pPr algn="l"/>
            <a:r>
              <a:rPr lang="en-US" sz="2400" dirty="0" smtClean="0"/>
              <a:t>The BLM approved this without seismic engineering to prove it’s safe. What happens if a big quake hits?  Experts interviewed say the ground can liquefy, since the turbines are in sand over an aquifer (water).  Turbines  have collapsed elsewhere from far less stress than a major quake—like this one in Wyoming.</a:t>
            </a:r>
            <a:endParaRPr lang="en-US" sz="2400" dirty="0"/>
          </a:p>
        </p:txBody>
      </p:sp>
      <p:pic>
        <p:nvPicPr>
          <p:cNvPr id="3" name="Picture 2" descr="windturbinecollapse-WYOMING-WindWatch, Trent Brome.jpg"/>
          <p:cNvPicPr>
            <a:picLocks noChangeAspect="1"/>
          </p:cNvPicPr>
          <p:nvPr/>
        </p:nvPicPr>
        <p:blipFill>
          <a:blip r:embed="rId2" cstate="print"/>
          <a:stretch>
            <a:fillRect/>
          </a:stretch>
        </p:blipFill>
        <p:spPr>
          <a:xfrm>
            <a:off x="2133600" y="2667000"/>
            <a:ext cx="4978400" cy="37338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3505200"/>
          </a:xfrm>
        </p:spPr>
        <p:txBody>
          <a:bodyPr>
            <a:normAutofit fontScale="90000"/>
          </a:bodyPr>
          <a:lstStyle/>
          <a:p>
            <a:pPr algn="l"/>
            <a:r>
              <a:rPr lang="en-US" sz="2400" dirty="0" smtClean="0"/>
              <a:t>The odds of a major quake striking within 50 miles of Ocotillo within 50 years are 89%.  Turbines can throw off blades up to a mile away – each weighing several tons.  How can this be safe for people living, driving, hiking or camping nearby?</a:t>
            </a:r>
            <a:br>
              <a:rPr lang="en-US" sz="2400" dirty="0" smtClean="0"/>
            </a:br>
            <a:r>
              <a:rPr lang="en-US" sz="2400" dirty="0"/>
              <a:t/>
            </a:r>
            <a:br>
              <a:rPr lang="en-US" sz="2400" dirty="0"/>
            </a:br>
            <a:r>
              <a:rPr lang="en-US" sz="2400" dirty="0" smtClean="0"/>
              <a:t>This summer a quake swarm of over 200 minor tremors struck Ocotillo the day the first turbine was built.  The foundation cracked.  What happens if the ground ruptures , as it did in Mexico?</a:t>
            </a:r>
            <a:br>
              <a:rPr lang="en-US" sz="2400" dirty="0" smtClean="0"/>
            </a:br>
            <a:r>
              <a:rPr lang="en-US" sz="3200" dirty="0"/>
              <a:t/>
            </a:r>
            <a:br>
              <a:rPr lang="en-US" sz="3200" dirty="0"/>
            </a:br>
            <a:endParaRPr lang="en-US" sz="3200" dirty="0"/>
          </a:p>
        </p:txBody>
      </p:sp>
      <p:pic>
        <p:nvPicPr>
          <p:cNvPr id="3" name="Picture 2" descr="quake-cracks-sm.jpg"/>
          <p:cNvPicPr>
            <a:picLocks noChangeAspect="1"/>
          </p:cNvPicPr>
          <p:nvPr/>
        </p:nvPicPr>
        <p:blipFill>
          <a:blip r:embed="rId2" cstate="print"/>
          <a:stretch>
            <a:fillRect/>
          </a:stretch>
        </p:blipFill>
        <p:spPr>
          <a:xfrm>
            <a:off x="1143000" y="3124200"/>
            <a:ext cx="2622159" cy="3276600"/>
          </a:xfrm>
          <a:prstGeom prst="rect">
            <a:avLst/>
          </a:prstGeom>
        </p:spPr>
      </p:pic>
      <p:pic>
        <p:nvPicPr>
          <p:cNvPr id="4" name="Picture 3" descr="quake-roadbuckle-sm.jpg"/>
          <p:cNvPicPr>
            <a:picLocks noChangeAspect="1"/>
          </p:cNvPicPr>
          <p:nvPr/>
        </p:nvPicPr>
        <p:blipFill>
          <a:blip r:embed="rId3" cstate="print"/>
          <a:stretch>
            <a:fillRect/>
          </a:stretch>
        </p:blipFill>
        <p:spPr>
          <a:xfrm>
            <a:off x="4876800" y="3124200"/>
            <a:ext cx="2441067" cy="3276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849562"/>
          </a:xfrm>
        </p:spPr>
        <p:txBody>
          <a:bodyPr>
            <a:normAutofit fontScale="90000"/>
          </a:bodyPr>
          <a:lstStyle/>
          <a:p>
            <a:pPr algn="l"/>
            <a:r>
              <a:rPr lang="en-US" sz="2800" dirty="0" smtClean="0"/>
              <a:t/>
            </a:r>
            <a:br>
              <a:rPr lang="en-US" sz="2800" dirty="0" smtClean="0"/>
            </a:br>
            <a:r>
              <a:rPr lang="en-US" sz="2800" dirty="0"/>
              <a:t/>
            </a:r>
            <a:br>
              <a:rPr lang="en-US" sz="2800" dirty="0"/>
            </a:br>
            <a:r>
              <a:rPr lang="en-US" sz="2800" dirty="0" smtClean="0"/>
              <a:t>Nationally, 376 million acres of our public lands are targeted for large-scale renewable energy projects. That’s twice the size of Texas!</a:t>
            </a:r>
            <a:br>
              <a:rPr lang="en-US" sz="2800" dirty="0" smtClean="0"/>
            </a:br>
            <a:r>
              <a:rPr lang="en-US" sz="2800" dirty="0" smtClean="0"/>
              <a:t/>
            </a:r>
            <a:br>
              <a:rPr lang="en-US" sz="2800" dirty="0" smtClean="0"/>
            </a:br>
            <a:r>
              <a:rPr lang="en-US" sz="2800" dirty="0" smtClean="0"/>
              <a:t>20 million acres of that is  industrial wind and another 20 million acres is large-scale desert solar, mainly here in the southwest.  The majority is geothermal, which can include fracking, and some </a:t>
            </a:r>
            <a:r>
              <a:rPr lang="en-US" sz="2800" dirty="0" err="1" smtClean="0"/>
              <a:t>biofuels</a:t>
            </a:r>
            <a:r>
              <a:rPr lang="en-US" sz="2800" dirty="0" smtClean="0"/>
              <a:t>.</a:t>
            </a:r>
            <a:br>
              <a:rPr lang="en-US" sz="2800" dirty="0" smtClean="0"/>
            </a:br>
            <a:r>
              <a:rPr lang="en-US" sz="2800" dirty="0" smtClean="0"/>
              <a:t/>
            </a:r>
            <a:br>
              <a:rPr lang="en-US" sz="2800" dirty="0" smtClean="0"/>
            </a:br>
            <a:endParaRPr lang="en-US" sz="2800" dirty="0"/>
          </a:p>
        </p:txBody>
      </p:sp>
      <p:pic>
        <p:nvPicPr>
          <p:cNvPr id="4" name="Content Placeholder 3" descr="texas.png"/>
          <p:cNvPicPr>
            <a:picLocks noGrp="1" noChangeAspect="1"/>
          </p:cNvPicPr>
          <p:nvPr>
            <p:ph idx="1"/>
          </p:nvPr>
        </p:nvPicPr>
        <p:blipFill>
          <a:blip r:embed="rId2" cstate="print"/>
          <a:stretch>
            <a:fillRect/>
          </a:stretch>
        </p:blipFill>
        <p:spPr>
          <a:xfrm>
            <a:off x="2895600" y="3352800"/>
            <a:ext cx="3138617" cy="3138617"/>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3200400"/>
          </a:xfrm>
        </p:spPr>
        <p:txBody>
          <a:bodyPr>
            <a:normAutofit fontScale="90000"/>
          </a:bodyPr>
          <a:lstStyle/>
          <a:p>
            <a:pPr algn="l"/>
            <a:r>
              <a:rPr lang="en-US" sz="3600" dirty="0" smtClean="0"/>
              <a:t>    Wind turbines cause serious health harm</a:t>
            </a:r>
            <a:r>
              <a:rPr lang="en-US" sz="4000" dirty="0" smtClean="0"/>
              <a:t/>
            </a:r>
            <a:br>
              <a:rPr lang="en-US" sz="4000" dirty="0" smtClean="0"/>
            </a:br>
            <a:r>
              <a:rPr lang="en-US" sz="2200" dirty="0"/>
              <a:t/>
            </a:r>
            <a:br>
              <a:rPr lang="en-US" sz="2200" dirty="0"/>
            </a:br>
            <a:r>
              <a:rPr lang="en-US" sz="1800" dirty="0" smtClean="0"/>
              <a:t>Dr. Nina </a:t>
            </a:r>
            <a:r>
              <a:rPr lang="en-US" sz="1800" dirty="0" err="1" smtClean="0"/>
              <a:t>Pierpoint</a:t>
            </a:r>
            <a:r>
              <a:rPr lang="en-US" sz="1800" dirty="0" smtClean="0"/>
              <a:t> of Johns-Hopkins Medical School documented Wind Turbine Syndrome. Around the world, thousands living near turbines are ill. Symptoms include heart palpitations, ear pain and pressure, nosebleeds, headaches and more. Turbines are noisy, but the infrasound you don’t hear is more dangerous. Infrasound is documented to harm whales and other animals. Long-term it may cause </a:t>
            </a:r>
            <a:r>
              <a:rPr lang="en-US" sz="1800" dirty="0" err="1" smtClean="0"/>
              <a:t>Vibracoustic</a:t>
            </a:r>
            <a:r>
              <a:rPr lang="en-US" sz="1800" dirty="0" smtClean="0"/>
              <a:t> Disease including organ damage.  </a:t>
            </a:r>
            <a:br>
              <a:rPr lang="en-US" sz="1800" dirty="0" smtClean="0"/>
            </a:br>
            <a:r>
              <a:rPr lang="en-US" sz="1800" dirty="0"/>
              <a:t/>
            </a:r>
            <a:br>
              <a:rPr lang="en-US" sz="1800" dirty="0"/>
            </a:br>
            <a:r>
              <a:rPr lang="en-US" sz="1800" dirty="0" smtClean="0"/>
              <a:t>Some families near turbines have fled their  homes, unable to live there anymore.</a:t>
            </a:r>
            <a:br>
              <a:rPr lang="en-US" sz="1800" dirty="0" smtClean="0"/>
            </a:br>
            <a:r>
              <a:rPr lang="en-US" sz="2200" dirty="0"/>
              <a:t/>
            </a:r>
            <a:br>
              <a:rPr lang="en-US" sz="2200" dirty="0"/>
            </a:br>
            <a:endParaRPr lang="en-US" sz="2200" dirty="0"/>
          </a:p>
        </p:txBody>
      </p:sp>
      <p:pic>
        <p:nvPicPr>
          <p:cNvPr id="3" name="Picture 2" descr="Windfall_1-sm.jpg"/>
          <p:cNvPicPr>
            <a:picLocks noChangeAspect="1"/>
          </p:cNvPicPr>
          <p:nvPr/>
        </p:nvPicPr>
        <p:blipFill>
          <a:blip r:embed="rId2" cstate="print"/>
          <a:stretch>
            <a:fillRect/>
          </a:stretch>
        </p:blipFill>
        <p:spPr>
          <a:xfrm>
            <a:off x="2286000" y="3923795"/>
            <a:ext cx="3733800" cy="280088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4191000"/>
          </a:xfrm>
        </p:spPr>
        <p:txBody>
          <a:bodyPr>
            <a:normAutofit/>
          </a:bodyPr>
          <a:lstStyle/>
          <a:p>
            <a:pPr algn="l"/>
            <a:r>
              <a:rPr lang="en-US" dirty="0" smtClean="0"/>
              <a:t>Stray voltage is dangerous, too</a:t>
            </a:r>
            <a:br>
              <a:rPr lang="en-US" dirty="0" smtClean="0"/>
            </a:br>
            <a:r>
              <a:rPr lang="en-US" sz="2000" dirty="0" smtClean="0"/>
              <a:t>In Campo, stray voltage/ground current 1,000 times higher than normal was measured inside Manzanita Indians’ tribal hall, church and homes.  </a:t>
            </a:r>
            <a:r>
              <a:rPr lang="en-US" sz="2000" dirty="0"/>
              <a:t/>
            </a:r>
            <a:br>
              <a:rPr lang="en-US" sz="2000" dirty="0"/>
            </a:br>
            <a:r>
              <a:rPr lang="en-US" sz="2000" dirty="0" smtClean="0"/>
              <a:t/>
            </a:r>
            <a:br>
              <a:rPr lang="en-US" sz="2000" dirty="0" smtClean="0"/>
            </a:br>
            <a:r>
              <a:rPr lang="en-US" sz="2000" dirty="0" smtClean="0"/>
              <a:t>60 Manzanita Indians  near </a:t>
            </a:r>
            <a:r>
              <a:rPr lang="en-US" sz="2000" dirty="0" err="1" smtClean="0"/>
              <a:t>Kumeyaay</a:t>
            </a:r>
            <a:r>
              <a:rPr lang="en-US" sz="2000" dirty="0" smtClean="0"/>
              <a:t> Wind are ill with cancer or other ailments . They have been accepted into a University of California health study to confirm if turbines made them sick.  Yet nothing’s being done to protect them. The owner wants to triple the size of the wind farm—with turbines twice as tall.</a:t>
            </a:r>
            <a:br>
              <a:rPr lang="en-US" sz="2000" dirty="0" smtClean="0"/>
            </a:br>
            <a:r>
              <a:rPr lang="en-US" sz="2000" dirty="0" smtClean="0"/>
              <a:t/>
            </a:r>
            <a:br>
              <a:rPr lang="en-US" sz="2000" dirty="0" smtClean="0"/>
            </a:br>
            <a:r>
              <a:rPr lang="en-US" sz="2000" dirty="0" smtClean="0"/>
              <a:t>.</a:t>
            </a:r>
            <a:endParaRPr lang="en-US" sz="2000" dirty="0"/>
          </a:p>
        </p:txBody>
      </p:sp>
      <p:pic>
        <p:nvPicPr>
          <p:cNvPr id="3" name="Picture 2" descr="campo wind-fallen blade.png"/>
          <p:cNvPicPr>
            <a:picLocks noChangeAspect="1"/>
          </p:cNvPicPr>
          <p:nvPr/>
        </p:nvPicPr>
        <p:blipFill>
          <a:blip r:embed="rId2" cstate="print"/>
          <a:stretch>
            <a:fillRect/>
          </a:stretch>
        </p:blipFill>
        <p:spPr>
          <a:xfrm>
            <a:off x="5181600" y="5029200"/>
            <a:ext cx="2209800" cy="1658456"/>
          </a:xfrm>
          <a:prstGeom prst="rect">
            <a:avLst/>
          </a:prstGeom>
        </p:spPr>
      </p:pic>
      <p:pic>
        <p:nvPicPr>
          <p:cNvPr id="4" name="Picture 3" descr="wind-farm-Campo-sunset-mr.jpg"/>
          <p:cNvPicPr>
            <a:picLocks noChangeAspect="1"/>
          </p:cNvPicPr>
          <p:nvPr/>
        </p:nvPicPr>
        <p:blipFill>
          <a:blip r:embed="rId3" cstate="print"/>
          <a:stretch>
            <a:fillRect/>
          </a:stretch>
        </p:blipFill>
        <p:spPr>
          <a:xfrm>
            <a:off x="762000" y="5105400"/>
            <a:ext cx="1981200" cy="14859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3611562"/>
          </a:xfrm>
        </p:spPr>
        <p:txBody>
          <a:bodyPr>
            <a:normAutofit/>
          </a:bodyPr>
          <a:lstStyle/>
          <a:p>
            <a:pPr algn="l"/>
            <a:r>
              <a:rPr lang="en-US" sz="2200" dirty="0" smtClean="0"/>
              <a:t>Why did our County Health Department issue a whitewash report claiming wind turbines don’t cause health problems?  How could they rely on outdated and discredited data and ignore 60 ill Native Americans right here? </a:t>
            </a:r>
            <a:br>
              <a:rPr lang="en-US" sz="2200" dirty="0" smtClean="0"/>
            </a:br>
            <a:r>
              <a:rPr lang="en-US" sz="2200" dirty="0" smtClean="0"/>
              <a:t> Campo’s wind farm blew apart in a 2009 storm. Every turbine blade was replaced. Debris was hurled a mile away. Why? Nobody will say. Rusted debris still litters fields. </a:t>
            </a:r>
            <a:br>
              <a:rPr lang="en-US" sz="2200" dirty="0" smtClean="0"/>
            </a:br>
            <a:r>
              <a:rPr lang="en-US" sz="2700" dirty="0" smtClean="0"/>
              <a:t/>
            </a:r>
            <a:br>
              <a:rPr lang="en-US" sz="2700" dirty="0" smtClean="0"/>
            </a:br>
            <a:r>
              <a:rPr lang="en-US" sz="2200" dirty="0" smtClean="0"/>
              <a:t>This is a pattern. Pattern’s predecessor built Campo’s </a:t>
            </a:r>
            <a:r>
              <a:rPr lang="en-US" sz="2200" dirty="0" err="1" smtClean="0"/>
              <a:t>Kumeyaay</a:t>
            </a:r>
            <a:r>
              <a:rPr lang="en-US" sz="2200" dirty="0" smtClean="0"/>
              <a:t> Wind, which SDG&amp;E called a “success story” in its application to the CPUC for Ocotillo.</a:t>
            </a:r>
            <a:endParaRPr lang="en-US" sz="2200" dirty="0"/>
          </a:p>
        </p:txBody>
      </p:sp>
      <p:pic>
        <p:nvPicPr>
          <p:cNvPr id="3" name="Picture 2" descr="campo wind-fallen blade.png"/>
          <p:cNvPicPr>
            <a:picLocks noChangeAspect="1"/>
          </p:cNvPicPr>
          <p:nvPr/>
        </p:nvPicPr>
        <p:blipFill>
          <a:blip r:embed="rId2" cstate="print"/>
          <a:stretch>
            <a:fillRect/>
          </a:stretch>
        </p:blipFill>
        <p:spPr>
          <a:xfrm>
            <a:off x="2895600" y="3962400"/>
            <a:ext cx="3505200" cy="2667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458200" cy="3505200"/>
          </a:xfrm>
        </p:spPr>
        <p:txBody>
          <a:bodyPr>
            <a:noAutofit/>
          </a:bodyPr>
          <a:lstStyle/>
          <a:p>
            <a:pPr algn="l"/>
            <a:r>
              <a:rPr lang="en-US" sz="2400" dirty="0" smtClean="0"/>
              <a:t>Ranchers near turbines have reported high rates of miscarriages and stillbirths in livestock. Some chickens near turbines lay eggs with no shells. Herds of goats and cattle near turbines have died mysteriously.</a:t>
            </a:r>
            <a:br>
              <a:rPr lang="en-US" sz="2400" dirty="0" smtClean="0"/>
            </a:br>
            <a:r>
              <a:rPr lang="en-US" sz="2400" dirty="0"/>
              <a:t/>
            </a:r>
            <a:br>
              <a:rPr lang="en-US" sz="2400" dirty="0"/>
            </a:br>
            <a:r>
              <a:rPr lang="en-US" sz="2400" dirty="0" smtClean="0"/>
              <a:t>How safe are turbines near pregnant women? We don’t know, because no one’s ever tested their safety—not even on animals.</a:t>
            </a:r>
            <a:r>
              <a:rPr lang="en-US" sz="2800" dirty="0" smtClean="0"/>
              <a:t/>
            </a:r>
            <a:br>
              <a:rPr lang="en-US" sz="2800" dirty="0" smtClean="0"/>
            </a:br>
            <a:endParaRPr lang="en-US" sz="2800" dirty="0"/>
          </a:p>
        </p:txBody>
      </p:sp>
      <p:pic>
        <p:nvPicPr>
          <p:cNvPr id="3" name="Picture 2" descr="babycute.jpg"/>
          <p:cNvPicPr>
            <a:picLocks noChangeAspect="1"/>
          </p:cNvPicPr>
          <p:nvPr/>
        </p:nvPicPr>
        <p:blipFill>
          <a:blip r:embed="rId2" cstate="print"/>
          <a:stretch>
            <a:fillRect/>
          </a:stretch>
        </p:blipFill>
        <p:spPr>
          <a:xfrm>
            <a:off x="3276600" y="3657600"/>
            <a:ext cx="1884299" cy="28194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667000"/>
          </a:xfrm>
        </p:spPr>
        <p:txBody>
          <a:bodyPr>
            <a:normAutofit fontScale="90000"/>
          </a:bodyPr>
          <a:lstStyle/>
          <a:p>
            <a:pPr algn="l"/>
            <a:r>
              <a:rPr lang="en-US" dirty="0" smtClean="0"/>
              <a:t/>
            </a:r>
            <a:br>
              <a:rPr lang="en-US" dirty="0" smtClean="0"/>
            </a:br>
            <a:r>
              <a:rPr lang="en-US" dirty="0" smtClean="0"/>
              <a:t>WIND TURBINES ARE FIRE HAZARDS</a:t>
            </a:r>
            <a:br>
              <a:rPr lang="en-US" dirty="0" smtClean="0"/>
            </a:br>
            <a:r>
              <a:rPr lang="en-US" sz="2000" dirty="0" smtClean="0"/>
              <a:t>Each contains over 200 gallons of flammable lubricating oil</a:t>
            </a:r>
            <a:br>
              <a:rPr lang="en-US" sz="2000" dirty="0" smtClean="0"/>
            </a:br>
            <a:r>
              <a:rPr lang="en-US" sz="2000" dirty="0" smtClean="0"/>
              <a:t>Turbines malfunction and burst into flames</a:t>
            </a:r>
            <a:br>
              <a:rPr lang="en-US" sz="2000" dirty="0" smtClean="0"/>
            </a:br>
            <a:r>
              <a:rPr lang="en-US" sz="2000" dirty="0" smtClean="0"/>
              <a:t>They are also giant lighting rods</a:t>
            </a:r>
            <a:br>
              <a:rPr lang="en-US" sz="2000" dirty="0" smtClean="0"/>
            </a:br>
            <a:r>
              <a:rPr lang="en-US" sz="2000" dirty="0" smtClean="0"/>
              <a:t>Wind turbines have cause at least 190 fires, including wildfires</a:t>
            </a:r>
            <a:br>
              <a:rPr lang="en-US" sz="2000" dirty="0" smtClean="0"/>
            </a:br>
            <a:r>
              <a:rPr lang="en-US" sz="2000" dirty="0" smtClean="0"/>
              <a:t>Iberdrola, developer of Tule Wind, won’t tell us what make of turbines they will use. Is it </a:t>
            </a:r>
            <a:r>
              <a:rPr lang="en-US" sz="2000" dirty="0" err="1" smtClean="0"/>
              <a:t>Gamesa</a:t>
            </a:r>
            <a:r>
              <a:rPr lang="en-US" sz="2000" dirty="0" smtClean="0"/>
              <a:t>, which they own part of, and which has had fire problems?</a:t>
            </a:r>
            <a:br>
              <a:rPr lang="en-US" sz="2000" dirty="0" smtClean="0"/>
            </a:br>
            <a:r>
              <a:rPr lang="en-US" sz="2000" dirty="0" smtClean="0"/>
              <a:t/>
            </a:r>
            <a:br>
              <a:rPr lang="en-US" sz="2000" dirty="0" smtClean="0"/>
            </a:br>
            <a:endParaRPr lang="en-US" dirty="0"/>
          </a:p>
        </p:txBody>
      </p:sp>
      <p:pic>
        <p:nvPicPr>
          <p:cNvPr id="3" name="Picture 2" descr="wind turbine fire.png"/>
          <p:cNvPicPr>
            <a:picLocks noChangeAspect="1"/>
          </p:cNvPicPr>
          <p:nvPr/>
        </p:nvPicPr>
        <p:blipFill>
          <a:blip r:embed="rId2" cstate="print"/>
          <a:stretch>
            <a:fillRect/>
          </a:stretch>
        </p:blipFill>
        <p:spPr>
          <a:xfrm>
            <a:off x="4038600" y="3048000"/>
            <a:ext cx="4007788" cy="2667000"/>
          </a:xfrm>
          <a:prstGeom prst="rect">
            <a:avLst/>
          </a:prstGeom>
        </p:spPr>
      </p:pic>
      <p:pic>
        <p:nvPicPr>
          <p:cNvPr id="4" name="Picture 3" descr="windturbinefire-Iberdrola-Gamesa-Iowa.png"/>
          <p:cNvPicPr>
            <a:picLocks noChangeAspect="1"/>
          </p:cNvPicPr>
          <p:nvPr/>
        </p:nvPicPr>
        <p:blipFill>
          <a:blip r:embed="rId3" cstate="print"/>
          <a:stretch>
            <a:fillRect/>
          </a:stretch>
        </p:blipFill>
        <p:spPr>
          <a:xfrm>
            <a:off x="228600" y="3048000"/>
            <a:ext cx="3565293" cy="268152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840162"/>
          </a:xfrm>
        </p:spPr>
        <p:txBody>
          <a:bodyPr>
            <a:normAutofit fontScale="90000"/>
          </a:bodyPr>
          <a:lstStyle/>
          <a:p>
            <a:pPr algn="l"/>
            <a:r>
              <a:rPr lang="en-US" dirty="0" smtClean="0"/>
              <a:t/>
            </a:r>
            <a:br>
              <a:rPr lang="en-US" dirty="0" smtClean="0"/>
            </a:br>
            <a:r>
              <a:rPr lang="en-US" sz="3600" dirty="0" smtClean="0"/>
              <a:t>FIREFIGHTERS CAN’T STOP  THESE FIRES</a:t>
            </a:r>
            <a:r>
              <a:rPr lang="en-US" dirty="0" smtClean="0"/>
              <a:t/>
            </a:r>
            <a:br>
              <a:rPr lang="en-US" dirty="0" smtClean="0"/>
            </a:br>
            <a:r>
              <a:rPr lang="en-US" dirty="0" smtClean="0"/>
              <a:t/>
            </a:r>
            <a:br>
              <a:rPr lang="en-US" dirty="0" smtClean="0"/>
            </a:br>
            <a:r>
              <a:rPr lang="en-US" sz="2400" dirty="0" smtClean="0"/>
              <a:t>Rural firefighters’ ladders  can’t reach 500-foot-tall wind turbines</a:t>
            </a:r>
            <a:br>
              <a:rPr lang="en-US" sz="2400" dirty="0" smtClean="0"/>
            </a:br>
            <a:r>
              <a:rPr lang="en-US" sz="2400" dirty="0" smtClean="0"/>
              <a:t>It’s too dangerous to fight fires under whirling blades </a:t>
            </a:r>
            <a:br>
              <a:rPr lang="en-US" sz="2400" dirty="0" smtClean="0"/>
            </a:br>
            <a:r>
              <a:rPr lang="en-US" sz="2400" dirty="0" smtClean="0"/>
              <a:t>Air drops of fire retardant chemicals work best at 100-150 feet. They can’t use these over tall turbines.</a:t>
            </a:r>
            <a:br>
              <a:rPr lang="en-US" sz="2400" dirty="0" smtClean="0"/>
            </a:br>
            <a:endParaRPr lang="en-US" dirty="0"/>
          </a:p>
        </p:txBody>
      </p:sp>
      <p:pic>
        <p:nvPicPr>
          <p:cNvPr id="3" name="Picture 2" descr="wind turbine fires-Jawbone-helicopter drop-Tehachapi.jpg"/>
          <p:cNvPicPr>
            <a:picLocks noChangeAspect="1"/>
          </p:cNvPicPr>
          <p:nvPr/>
        </p:nvPicPr>
        <p:blipFill>
          <a:blip r:embed="rId2" cstate="print"/>
          <a:stretch>
            <a:fillRect/>
          </a:stretch>
        </p:blipFill>
        <p:spPr>
          <a:xfrm>
            <a:off x="304800" y="4038600"/>
            <a:ext cx="3165348" cy="2362200"/>
          </a:xfrm>
          <a:prstGeom prst="rect">
            <a:avLst/>
          </a:prstGeom>
        </p:spPr>
      </p:pic>
      <p:pic>
        <p:nvPicPr>
          <p:cNvPr id="5" name="Picture 4" descr="ViewFire-wide-sm.jpg"/>
          <p:cNvPicPr>
            <a:picLocks noChangeAspect="1"/>
          </p:cNvPicPr>
          <p:nvPr/>
        </p:nvPicPr>
        <p:blipFill>
          <a:blip r:embed="rId3" cstate="print"/>
          <a:stretch>
            <a:fillRect/>
          </a:stretch>
        </p:blipFill>
        <p:spPr>
          <a:xfrm>
            <a:off x="3733800" y="3962400"/>
            <a:ext cx="3771900" cy="25146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96200" cy="3078162"/>
          </a:xfrm>
        </p:spPr>
        <p:txBody>
          <a:bodyPr>
            <a:normAutofit/>
          </a:bodyPr>
          <a:lstStyle/>
          <a:p>
            <a:pPr algn="l"/>
            <a:r>
              <a:rPr lang="en-US" sz="2000" dirty="0" smtClean="0"/>
              <a:t>Tule Wind is near where the Harris Fire started, fueled by 100 mph winds, and very near where the </a:t>
            </a:r>
            <a:r>
              <a:rPr lang="en-US" sz="2000" dirty="0" err="1" smtClean="0"/>
              <a:t>Shockey</a:t>
            </a:r>
            <a:r>
              <a:rPr lang="en-US" sz="2000" dirty="0" smtClean="0"/>
              <a:t> Fire just left 11 families homeless and killed an elderly man.  If they can’t fight fires now, how can they possibly stop a fire fueled by all that oil in those turbines?</a:t>
            </a:r>
            <a:r>
              <a:rPr lang="en-US" dirty="0" smtClean="0"/>
              <a:t/>
            </a:r>
            <a:br>
              <a:rPr lang="en-US" dirty="0" smtClean="0"/>
            </a:br>
            <a:r>
              <a:rPr lang="en-US" dirty="0" smtClean="0">
                <a:solidFill>
                  <a:srgbClr val="C00000"/>
                </a:solidFill>
              </a:rPr>
              <a:t/>
            </a:r>
            <a:br>
              <a:rPr lang="en-US" dirty="0" smtClean="0">
                <a:solidFill>
                  <a:srgbClr val="C00000"/>
                </a:solidFill>
              </a:rPr>
            </a:br>
            <a:r>
              <a:rPr lang="en-US" sz="2800" dirty="0" smtClean="0">
                <a:solidFill>
                  <a:srgbClr val="C00000"/>
                </a:solidFill>
              </a:rPr>
              <a:t>A FIRE THAT STARTS AT AN EAST COUNTY WIND FARM COULD BURN ALL THE WAY TO THE SEA!</a:t>
            </a:r>
            <a:endParaRPr lang="en-US" sz="2800" dirty="0">
              <a:solidFill>
                <a:srgbClr val="C00000"/>
              </a:solidFill>
            </a:endParaRPr>
          </a:p>
        </p:txBody>
      </p:sp>
      <p:pic>
        <p:nvPicPr>
          <p:cNvPr id="4" name="Picture 3" descr="wildfire skyline SD 2007.jpg"/>
          <p:cNvPicPr>
            <a:picLocks noChangeAspect="1"/>
          </p:cNvPicPr>
          <p:nvPr/>
        </p:nvPicPr>
        <p:blipFill>
          <a:blip r:embed="rId2" cstate="print"/>
          <a:stretch>
            <a:fillRect/>
          </a:stretch>
        </p:blipFill>
        <p:spPr>
          <a:xfrm>
            <a:off x="1905000" y="3505200"/>
            <a:ext cx="5207000" cy="293485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83162"/>
          </a:xfrm>
        </p:spPr>
        <p:txBody>
          <a:bodyPr>
            <a:normAutofit fontScale="90000"/>
          </a:bodyPr>
          <a:lstStyle/>
          <a:p>
            <a:pPr algn="l"/>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sz="3600" dirty="0" smtClean="0"/>
              <a:t>How much energy do turbines actually save?</a:t>
            </a:r>
            <a:r>
              <a:rPr lang="en-US" dirty="0" smtClean="0"/>
              <a:t/>
            </a:r>
            <a:br>
              <a:rPr lang="en-US" dirty="0" smtClean="0"/>
            </a:br>
            <a:r>
              <a:rPr lang="en-US" sz="1800" dirty="0"/>
              <a:t/>
            </a:r>
            <a:br>
              <a:rPr lang="en-US" sz="1800" dirty="0"/>
            </a:br>
            <a:r>
              <a:rPr lang="en-US" sz="2700" dirty="0" smtClean="0"/>
              <a:t>In Ocotillo the wind speed is only a class 2, below the minimum federal standard for viability. So how did Pattern Energy get the right to destroy federal land with our tax dollars?</a:t>
            </a:r>
            <a:br>
              <a:rPr lang="en-US" sz="2700" dirty="0" smtClean="0"/>
            </a:br>
            <a:r>
              <a:rPr lang="en-US" sz="2700" dirty="0"/>
              <a:t/>
            </a:r>
            <a:br>
              <a:rPr lang="en-US" sz="2700" dirty="0"/>
            </a:br>
            <a:r>
              <a:rPr lang="en-US" sz="2700" dirty="0" smtClean="0"/>
              <a:t>Protesters offered to pay any child who could fly a kite for one minute.  Nobody could.   It’s a wind project with no wind.</a:t>
            </a:r>
            <a:br>
              <a:rPr lang="en-US" sz="2700" dirty="0" smtClean="0"/>
            </a:br>
            <a:r>
              <a:rPr lang="en-US" sz="2700" dirty="0"/>
              <a:t/>
            </a:r>
            <a:br>
              <a:rPr lang="en-US" sz="2700" dirty="0"/>
            </a:br>
            <a:r>
              <a:rPr lang="en-US" sz="1800" dirty="0"/>
              <a:t/>
            </a:r>
            <a:br>
              <a:rPr lang="en-US" sz="1800" dirty="0"/>
            </a:br>
            <a:r>
              <a:rPr lang="en-US" sz="1800" dirty="0" smtClean="0"/>
              <a:t/>
            </a:r>
            <a:br>
              <a:rPr lang="en-US" sz="1800" dirty="0" smtClean="0"/>
            </a:br>
            <a:r>
              <a:rPr lang="en-US" sz="1800" dirty="0"/>
              <a:t/>
            </a:r>
            <a:br>
              <a:rPr lang="en-US" sz="1800" dirty="0"/>
            </a:br>
            <a:r>
              <a:rPr lang="en-US" dirty="0"/>
              <a:t/>
            </a:r>
            <a:br>
              <a:rPr lang="en-US" dirty="0"/>
            </a:br>
            <a:r>
              <a:rPr lang="en-US" dirty="0"/>
              <a:t/>
            </a:r>
            <a:br>
              <a:rPr lang="en-US" dirty="0"/>
            </a:br>
            <a:endParaRPr lang="en-US" dirty="0"/>
          </a:p>
        </p:txBody>
      </p:sp>
      <p:pic>
        <p:nvPicPr>
          <p:cNvPr id="3" name="Picture 2" descr="funeral-kite.png"/>
          <p:cNvPicPr>
            <a:picLocks noChangeAspect="1"/>
          </p:cNvPicPr>
          <p:nvPr/>
        </p:nvPicPr>
        <p:blipFill>
          <a:blip r:embed="rId2" cstate="print"/>
          <a:stretch>
            <a:fillRect/>
          </a:stretch>
        </p:blipFill>
        <p:spPr>
          <a:xfrm>
            <a:off x="4876800" y="4419600"/>
            <a:ext cx="3252158" cy="2209800"/>
          </a:xfrm>
          <a:prstGeom prst="rect">
            <a:avLst/>
          </a:prstGeom>
        </p:spPr>
      </p:pic>
      <p:pic>
        <p:nvPicPr>
          <p:cNvPr id="5" name="Picture 4" descr="Ocotillo-save our desert.png"/>
          <p:cNvPicPr>
            <a:picLocks noChangeAspect="1"/>
          </p:cNvPicPr>
          <p:nvPr/>
        </p:nvPicPr>
        <p:blipFill>
          <a:blip r:embed="rId3" cstate="print"/>
          <a:stretch>
            <a:fillRect/>
          </a:stretch>
        </p:blipFill>
        <p:spPr>
          <a:xfrm>
            <a:off x="990600" y="4419600"/>
            <a:ext cx="3200400" cy="21336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4068762"/>
          </a:xfrm>
        </p:spPr>
        <p:txBody>
          <a:bodyPr>
            <a:normAutofit/>
          </a:bodyPr>
          <a:lstStyle/>
          <a:p>
            <a:pPr algn="l"/>
            <a:r>
              <a:rPr lang="en-US" sz="3600" dirty="0" smtClean="0"/>
              <a:t>Wind turbines use fossil fuels!</a:t>
            </a:r>
            <a:r>
              <a:rPr lang="en-US" dirty="0" smtClean="0"/>
              <a:t/>
            </a:r>
            <a:br>
              <a:rPr lang="en-US" dirty="0" smtClean="0"/>
            </a:br>
            <a:r>
              <a:rPr lang="en-US" sz="2000" dirty="0" smtClean="0"/>
              <a:t>Turbines are often manufactured overseas  in coal-fired plants.</a:t>
            </a:r>
            <a:br>
              <a:rPr lang="en-US" sz="2000" dirty="0" smtClean="0"/>
            </a:br>
            <a:r>
              <a:rPr lang="en-US" sz="2000" dirty="0" smtClean="0"/>
              <a:t>How much fuel does it take to make them?</a:t>
            </a:r>
            <a:br>
              <a:rPr lang="en-US" sz="2000" dirty="0" smtClean="0"/>
            </a:br>
            <a:r>
              <a:rPr lang="en-US" sz="2000" dirty="0" smtClean="0"/>
              <a:t>How much fuel does it take to ship each 100-ton turbine overseas?</a:t>
            </a:r>
            <a:br>
              <a:rPr lang="en-US" sz="2000" dirty="0" smtClean="0"/>
            </a:br>
            <a:r>
              <a:rPr lang="en-US" sz="2000" dirty="0" smtClean="0"/>
              <a:t>Then transport them on trains?  Each turbine takes 10 trucks to deliver. How much fuel to bulldoze a desert or blast tops off mountains? To build all the roads, substations, and power lines? </a:t>
            </a:r>
            <a:br>
              <a:rPr lang="en-US" sz="2000" dirty="0" smtClean="0"/>
            </a:br>
            <a:r>
              <a:rPr lang="en-US" sz="2000" dirty="0" smtClean="0"/>
              <a:t>Now we’re told we need gas “</a:t>
            </a:r>
            <a:r>
              <a:rPr lang="en-US" sz="2000" dirty="0" err="1" smtClean="0"/>
              <a:t>peaker</a:t>
            </a:r>
            <a:r>
              <a:rPr lang="en-US" sz="2000" dirty="0" smtClean="0"/>
              <a:t>” power plants for “when the wind doesn’t blow.”  </a:t>
            </a:r>
            <a:br>
              <a:rPr lang="en-US" sz="2000" dirty="0" smtClean="0"/>
            </a:br>
            <a:r>
              <a:rPr lang="en-US" sz="2000" dirty="0" smtClean="0"/>
              <a:t>Wind projects also destroy forests/plants that absorb greenhouse gases.  </a:t>
            </a:r>
            <a:r>
              <a:rPr lang="en-US" sz="2400" dirty="0" smtClean="0"/>
              <a:t/>
            </a:r>
            <a:br>
              <a:rPr lang="en-US" sz="2400" dirty="0" smtClean="0"/>
            </a:br>
            <a:r>
              <a:rPr lang="en-US" sz="2400" dirty="0" smtClean="0"/>
              <a:t>ARE THEY REALLY GREEN AT ALL? OR IS IT JU$T THE MONEY?</a:t>
            </a:r>
            <a:endParaRPr lang="en-US" dirty="0"/>
          </a:p>
        </p:txBody>
      </p:sp>
      <p:pic>
        <p:nvPicPr>
          <p:cNvPr id="3" name="Picture 2" descr="wind-alaska.jpg"/>
          <p:cNvPicPr>
            <a:picLocks noChangeAspect="1"/>
          </p:cNvPicPr>
          <p:nvPr/>
        </p:nvPicPr>
        <p:blipFill>
          <a:blip r:embed="rId2" cstate="print"/>
          <a:stretch>
            <a:fillRect/>
          </a:stretch>
        </p:blipFill>
        <p:spPr>
          <a:xfrm>
            <a:off x="2286000" y="4419601"/>
            <a:ext cx="3810000" cy="211455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normAutofit fontScale="90000"/>
          </a:bodyPr>
          <a:lstStyle/>
          <a:p>
            <a:pPr algn="l"/>
            <a:r>
              <a:rPr lang="en-US" dirty="0" smtClean="0"/>
              <a:t/>
            </a:r>
            <a:br>
              <a:rPr lang="en-US" dirty="0" smtClean="0"/>
            </a:br>
            <a:r>
              <a:rPr lang="en-US" dirty="0" smtClean="0"/>
              <a:t>The new federal fast-track process takes away our voices.</a:t>
            </a:r>
            <a:br>
              <a:rPr lang="en-US" dirty="0" smtClean="0"/>
            </a:br>
            <a:r>
              <a:rPr lang="en-US" dirty="0" smtClean="0"/>
              <a:t/>
            </a:r>
            <a:br>
              <a:rPr lang="en-US" dirty="0" smtClean="0"/>
            </a:br>
            <a:r>
              <a:rPr lang="en-US" sz="3200" dirty="0" smtClean="0"/>
              <a:t>People in Ocotillo and McCain Valley areas tried everything. They couldn’t stop these projects.</a:t>
            </a:r>
            <a:br>
              <a:rPr lang="en-US" sz="3200" dirty="0" smtClean="0"/>
            </a:br>
            <a:r>
              <a:rPr lang="en-US" sz="3200" dirty="0" smtClean="0"/>
              <a:t/>
            </a:r>
            <a:br>
              <a:rPr lang="en-US" sz="3200" dirty="0" smtClean="0"/>
            </a:br>
            <a:r>
              <a:rPr lang="en-US" sz="4000" dirty="0" smtClean="0"/>
              <a:t>Before the approvals:</a:t>
            </a:r>
            <a:r>
              <a:rPr lang="en-US" sz="2700" dirty="0"/>
              <a:t/>
            </a:r>
            <a:br>
              <a:rPr lang="en-US" sz="2700" dirty="0"/>
            </a:br>
            <a:r>
              <a:rPr lang="en-US" sz="2200" dirty="0" smtClean="0"/>
              <a:t>Their testimony was ignored by public officials.</a:t>
            </a:r>
            <a:br>
              <a:rPr lang="en-US" sz="2200" dirty="0" smtClean="0"/>
            </a:br>
            <a:r>
              <a:rPr lang="en-US" sz="2200" dirty="0" smtClean="0"/>
              <a:t>People weren’t allowed to speak at a key BLM meeting.</a:t>
            </a:r>
            <a:br>
              <a:rPr lang="en-US" sz="2200" dirty="0" smtClean="0"/>
            </a:br>
            <a:r>
              <a:rPr lang="en-US" sz="2200" dirty="0" smtClean="0"/>
              <a:t>Huge concerns raised were not addressed in the EIR.  </a:t>
            </a:r>
            <a:br>
              <a:rPr lang="en-US" sz="2200" dirty="0" smtClean="0"/>
            </a:br>
            <a:r>
              <a:rPr lang="en-US" sz="2200" dirty="0" smtClean="0"/>
              <a:t>The EIR was 5,000 pages. There wasn’t time to read it.</a:t>
            </a:r>
            <a:br>
              <a:rPr lang="en-US" sz="2200" dirty="0" smtClean="0"/>
            </a:br>
            <a:r>
              <a:rPr lang="en-US" sz="2200" dirty="0" smtClean="0"/>
              <a:t>One lawyer got notice of major changes just an hour </a:t>
            </a:r>
            <a:br>
              <a:rPr lang="en-US" sz="2200" dirty="0" smtClean="0"/>
            </a:br>
            <a:r>
              <a:rPr lang="en-US" sz="2200" dirty="0" smtClean="0"/>
              <a:t>before the project was approved.</a:t>
            </a:r>
            <a:br>
              <a:rPr lang="en-US" sz="2200" dirty="0" smtClean="0"/>
            </a:br>
            <a:r>
              <a:rPr lang="en-US" sz="2200" dirty="0" smtClean="0"/>
              <a:t>Even pleas from Reps Filner and  Hunter were ignored.</a:t>
            </a:r>
            <a:br>
              <a:rPr lang="en-US" sz="2200" dirty="0" smtClean="0"/>
            </a:br>
            <a:r>
              <a:rPr lang="en-US" sz="2700" dirty="0" smtClean="0"/>
              <a:t/>
            </a:r>
            <a:br>
              <a:rPr lang="en-US" sz="2700" dirty="0" smtClean="0"/>
            </a:br>
            <a:endParaRPr lang="en-US" sz="2700" dirty="0"/>
          </a:p>
        </p:txBody>
      </p:sp>
      <p:pic>
        <p:nvPicPr>
          <p:cNvPr id="3" name="Picture 2" descr="P1160248.JPG"/>
          <p:cNvPicPr>
            <a:picLocks noChangeAspect="1"/>
          </p:cNvPicPr>
          <p:nvPr/>
        </p:nvPicPr>
        <p:blipFill>
          <a:blip r:embed="rId2" cstate="print"/>
          <a:stretch>
            <a:fillRect/>
          </a:stretch>
        </p:blipFill>
        <p:spPr>
          <a:xfrm>
            <a:off x="6629400" y="3352800"/>
            <a:ext cx="2057400" cy="27432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33401"/>
            <a:ext cx="8534400" cy="3047999"/>
          </a:xfrm>
        </p:spPr>
        <p:txBody>
          <a:bodyPr>
            <a:noAutofit/>
          </a:bodyPr>
          <a:lstStyle/>
          <a:p>
            <a:pPr algn="l"/>
            <a:r>
              <a:rPr lang="en-US" sz="2400" dirty="0" smtClean="0"/>
              <a:t>Over 50 large-scale wind and desert solar projects are proposed in San Diego’s East County and neighboring Imperial County.  Some are in Cleveland National Forest or other scenic areas, such as Santa </a:t>
            </a:r>
            <a:r>
              <a:rPr lang="en-US" sz="2400" dirty="0" err="1" smtClean="0"/>
              <a:t>Ysabel</a:t>
            </a:r>
            <a:r>
              <a:rPr lang="en-US" sz="2400" dirty="0" smtClean="0"/>
              <a:t> near Julian, McCain Valley, </a:t>
            </a:r>
            <a:r>
              <a:rPr lang="en-US" sz="2400" dirty="0" err="1" smtClean="0"/>
              <a:t>Ranchita</a:t>
            </a:r>
            <a:r>
              <a:rPr lang="en-US" sz="2400" dirty="0" smtClean="0"/>
              <a:t>, and Mt. Laguna.  </a:t>
            </a:r>
            <a:br>
              <a:rPr lang="en-US" sz="2400" dirty="0" smtClean="0"/>
            </a:br>
            <a:r>
              <a:rPr lang="en-US" sz="2400" dirty="0" smtClean="0"/>
              <a:t/>
            </a:r>
            <a:br>
              <a:rPr lang="en-US" sz="2400" dirty="0" smtClean="0"/>
            </a:br>
            <a:r>
              <a:rPr lang="en-US" sz="2400" dirty="0" smtClean="0"/>
              <a:t>These projects also need new roads, substations and power lines. </a:t>
            </a:r>
            <a:br>
              <a:rPr lang="en-US" sz="2400" dirty="0" smtClean="0"/>
            </a:br>
            <a:r>
              <a:rPr lang="en-US" sz="2400" dirty="0" smtClean="0"/>
              <a:t>Is this the energy future that we want—or need--for our region?</a:t>
            </a:r>
            <a:endParaRPr lang="en-US" sz="2400" dirty="0"/>
          </a:p>
        </p:txBody>
      </p:sp>
      <p:sp>
        <p:nvSpPr>
          <p:cNvPr id="3" name="Subtitle 2"/>
          <p:cNvSpPr>
            <a:spLocks noGrp="1"/>
          </p:cNvSpPr>
          <p:nvPr>
            <p:ph type="subTitle" idx="1"/>
          </p:nvPr>
        </p:nvSpPr>
        <p:spPr>
          <a:xfrm>
            <a:off x="1905000" y="3886200"/>
            <a:ext cx="5410200" cy="1752600"/>
          </a:xfrm>
        </p:spPr>
        <p:txBody>
          <a:bodyPr/>
          <a:lstStyle/>
          <a:p>
            <a:endParaRPr lang="en-US" dirty="0"/>
          </a:p>
        </p:txBody>
      </p:sp>
      <p:pic>
        <p:nvPicPr>
          <p:cNvPr id="4" name="Picture 3" descr="powerlines-long-Dennis.jpg"/>
          <p:cNvPicPr>
            <a:picLocks noChangeAspect="1"/>
          </p:cNvPicPr>
          <p:nvPr/>
        </p:nvPicPr>
        <p:blipFill>
          <a:blip r:embed="rId2" cstate="print"/>
          <a:stretch>
            <a:fillRect/>
          </a:stretch>
        </p:blipFill>
        <p:spPr>
          <a:xfrm>
            <a:off x="1066800" y="3886200"/>
            <a:ext cx="6577197" cy="232514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763962"/>
          </a:xfrm>
        </p:spPr>
        <p:txBody>
          <a:bodyPr>
            <a:normAutofit/>
          </a:bodyPr>
          <a:lstStyle/>
          <a:p>
            <a:pPr algn="l"/>
            <a:r>
              <a:rPr lang="en-US" sz="3600" dirty="0" smtClean="0"/>
              <a:t>After the approvals:</a:t>
            </a:r>
            <a:br>
              <a:rPr lang="en-US" sz="3600" dirty="0" smtClean="0"/>
            </a:br>
            <a:r>
              <a:rPr lang="en-US" sz="2700" dirty="0" smtClean="0"/>
              <a:t> </a:t>
            </a:r>
            <a:r>
              <a:rPr lang="en-US" sz="2400" dirty="0" smtClean="0"/>
              <a:t>People staged protests and held a funeral for the desert.</a:t>
            </a:r>
            <a:br>
              <a:rPr lang="en-US" sz="2400" dirty="0" smtClean="0"/>
            </a:br>
            <a:r>
              <a:rPr lang="en-US" sz="2400" dirty="0" smtClean="0"/>
              <a:t>Indians held a wake for their lost ancestors.</a:t>
            </a:r>
            <a:br>
              <a:rPr lang="en-US" sz="2400" dirty="0" smtClean="0"/>
            </a:br>
            <a:r>
              <a:rPr lang="en-US" sz="2400" dirty="0" smtClean="0"/>
              <a:t>Many lawsuits were filed.  You can’t file until after a project is approved but construction starts the next day. With court backlogs, TRO requests took months to be heard. By then, the Ocotillo project was largely built.</a:t>
            </a:r>
            <a:endParaRPr lang="en-US" sz="2400" dirty="0"/>
          </a:p>
        </p:txBody>
      </p:sp>
      <p:sp>
        <p:nvSpPr>
          <p:cNvPr id="3" name="Rectangle 2"/>
          <p:cNvSpPr/>
          <p:nvPr/>
        </p:nvSpPr>
        <p:spPr>
          <a:xfrm>
            <a:off x="2286000" y="2136339"/>
            <a:ext cx="4572000" cy="646331"/>
          </a:xfrm>
          <a:prstGeom prst="rect">
            <a:avLst/>
          </a:prstGeom>
        </p:spPr>
        <p:txBody>
          <a:bodyPr>
            <a:spAutoFit/>
          </a:bodyPr>
          <a:lstStyle/>
          <a:p>
            <a:r>
              <a:rPr lang="en-US" dirty="0" smtClean="0"/>
              <a:t/>
            </a:r>
            <a:br>
              <a:rPr lang="en-US" dirty="0" smtClean="0"/>
            </a:br>
            <a:endParaRPr lang="en-US" dirty="0"/>
          </a:p>
        </p:txBody>
      </p:sp>
      <p:pic>
        <p:nvPicPr>
          <p:cNvPr id="5" name="Picture 4" descr="Ocotillo-LJ-protest-group.jpg"/>
          <p:cNvPicPr>
            <a:picLocks noChangeAspect="1"/>
          </p:cNvPicPr>
          <p:nvPr/>
        </p:nvPicPr>
        <p:blipFill>
          <a:blip r:embed="rId2" cstate="print"/>
          <a:stretch>
            <a:fillRect/>
          </a:stretch>
        </p:blipFill>
        <p:spPr>
          <a:xfrm>
            <a:off x="914400" y="4038600"/>
            <a:ext cx="3251200" cy="2438400"/>
          </a:xfrm>
          <a:prstGeom prst="rect">
            <a:avLst/>
          </a:prstGeom>
        </p:spPr>
      </p:pic>
      <p:pic>
        <p:nvPicPr>
          <p:cNvPr id="6" name="Picture 5" descr="funeral-grimreaper.png"/>
          <p:cNvPicPr>
            <a:picLocks noChangeAspect="1"/>
          </p:cNvPicPr>
          <p:nvPr/>
        </p:nvPicPr>
        <p:blipFill>
          <a:blip r:embed="rId3" cstate="print"/>
          <a:stretch>
            <a:fillRect/>
          </a:stretch>
        </p:blipFill>
        <p:spPr>
          <a:xfrm>
            <a:off x="4648200" y="4038600"/>
            <a:ext cx="3657919" cy="243861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fontScale="90000"/>
          </a:bodyPr>
          <a:lstStyle/>
          <a:p>
            <a:r>
              <a:rPr lang="en-US" dirty="0" smtClean="0"/>
              <a:t>This can happen here, too.</a:t>
            </a:r>
            <a:br>
              <a:rPr lang="en-US" dirty="0" smtClean="0"/>
            </a:br>
            <a:r>
              <a:rPr lang="en-US" dirty="0" smtClean="0"/>
              <a:t>It’s happening across America and around the world.</a:t>
            </a:r>
            <a:endParaRPr lang="en-US" dirty="0"/>
          </a:p>
        </p:txBody>
      </p:sp>
      <p:pic>
        <p:nvPicPr>
          <p:cNvPr id="4" name="Picture 3" descr="wind-WolifeIsland,Ontario.jpg"/>
          <p:cNvPicPr>
            <a:picLocks noChangeAspect="1"/>
          </p:cNvPicPr>
          <p:nvPr/>
        </p:nvPicPr>
        <p:blipFill>
          <a:blip r:embed="rId2" cstate="print"/>
          <a:stretch>
            <a:fillRect/>
          </a:stretch>
        </p:blipFill>
        <p:spPr>
          <a:xfrm>
            <a:off x="2667000" y="2162175"/>
            <a:ext cx="3810000" cy="253365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82962"/>
          </a:xfrm>
        </p:spPr>
        <p:txBody>
          <a:bodyPr/>
          <a:lstStyle/>
          <a:p>
            <a:pPr algn="l"/>
            <a:r>
              <a:rPr lang="en-US" dirty="0" smtClean="0"/>
              <a:t>Why is this happening?</a:t>
            </a:r>
            <a:br>
              <a:rPr lang="en-US" dirty="0" smtClean="0"/>
            </a:br>
            <a:r>
              <a:rPr lang="en-US" dirty="0" smtClean="0"/>
              <a:t/>
            </a:r>
            <a:br>
              <a:rPr lang="en-US" dirty="0" smtClean="0"/>
            </a:br>
            <a:r>
              <a:rPr lang="en-US" sz="2000" dirty="0" smtClean="0"/>
              <a:t>It started with Dick Cheney and those secret meetings with energy executives. Remember ENRON?  The Bush administration opened public lands up as “energy corridors” including much of East County – it’s how we got Powerlink through Cleveland National Forest and formerly protected BLM lands.</a:t>
            </a:r>
            <a:endParaRPr lang="en-US" dirty="0"/>
          </a:p>
        </p:txBody>
      </p:sp>
      <p:pic>
        <p:nvPicPr>
          <p:cNvPr id="3" name="Picture 2" descr="PL-March3-bylake-sm.jpg"/>
          <p:cNvPicPr>
            <a:picLocks noChangeAspect="1"/>
          </p:cNvPicPr>
          <p:nvPr/>
        </p:nvPicPr>
        <p:blipFill>
          <a:blip r:embed="rId2" cstate="print"/>
          <a:stretch>
            <a:fillRect/>
          </a:stretch>
        </p:blipFill>
        <p:spPr>
          <a:xfrm>
            <a:off x="3048000" y="3505200"/>
            <a:ext cx="4038600" cy="293775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992562"/>
          </a:xfrm>
        </p:spPr>
        <p:txBody>
          <a:bodyPr>
            <a:normAutofit fontScale="90000"/>
          </a:bodyPr>
          <a:lstStyle/>
          <a:p>
            <a:pPr algn="l"/>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a:t/>
            </a:r>
            <a:br>
              <a:rPr lang="en-US" sz="2400" dirty="0"/>
            </a:br>
            <a:r>
              <a:rPr lang="en-US" sz="2200" dirty="0" smtClean="0"/>
              <a:t>The Obama administration expanded that in its quest for renewable power to stop global climate change. Just this week, the President announced he wants to open even more public lands.</a:t>
            </a:r>
            <a:br>
              <a:rPr lang="en-US" sz="2200" dirty="0" smtClean="0"/>
            </a:br>
            <a:r>
              <a:rPr lang="en-US" sz="2200" dirty="0"/>
              <a:t/>
            </a:r>
            <a:br>
              <a:rPr lang="en-US" sz="2200" dirty="0"/>
            </a:br>
            <a:r>
              <a:rPr lang="en-US" sz="2200" dirty="0" smtClean="0"/>
              <a:t> Some say the fix is in.  David Hayes, former lobbyist for Sempra/SDG&amp;E, is deputy secretary of the Interior. </a:t>
            </a:r>
            <a:br>
              <a:rPr lang="en-US" sz="2200" dirty="0" smtClean="0"/>
            </a:br>
            <a:r>
              <a:rPr lang="en-US" sz="2200" dirty="0"/>
              <a:t/>
            </a:r>
            <a:br>
              <a:rPr lang="en-US" sz="2200" dirty="0"/>
            </a:br>
            <a:r>
              <a:rPr lang="en-US" sz="2200" dirty="0" smtClean="0"/>
              <a:t>Mitt  Romney would make things even worse. He wants to open up even national parks for oil drilling and fracking.</a:t>
            </a:r>
            <a:br>
              <a:rPr lang="en-US" sz="2200" dirty="0" smtClean="0"/>
            </a:br>
            <a:r>
              <a:rPr lang="en-US" sz="2400" dirty="0" smtClean="0"/>
              <a:t/>
            </a:r>
            <a:br>
              <a:rPr lang="en-US" sz="2400" dirty="0" smtClean="0"/>
            </a:br>
            <a:r>
              <a:rPr lang="en-US" sz="2400" b="1" dirty="0" smtClean="0"/>
              <a:t>They cut down a 100-year-old ocotillo forest to build this. Is this how we want our public lands to look?</a:t>
            </a:r>
            <a:r>
              <a:rPr lang="en-US" sz="2400" dirty="0"/>
              <a:t/>
            </a:r>
            <a:br>
              <a:rPr lang="en-US" sz="2400" dirty="0"/>
            </a:br>
            <a:r>
              <a:rPr lang="en-US" sz="2400" dirty="0"/>
              <a:t/>
            </a:r>
            <a:br>
              <a:rPr lang="en-US" sz="2400" dirty="0"/>
            </a:b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a:t/>
            </a:r>
            <a:br>
              <a:rPr lang="en-US" sz="2400" dirty="0"/>
            </a:br>
            <a:endParaRPr lang="en-US" sz="2400" dirty="0"/>
          </a:p>
        </p:txBody>
      </p:sp>
      <p:pic>
        <p:nvPicPr>
          <p:cNvPr id="4" name="Picture 3" descr="ocotillo-turbines-many.png"/>
          <p:cNvPicPr>
            <a:picLocks noChangeAspect="1"/>
          </p:cNvPicPr>
          <p:nvPr/>
        </p:nvPicPr>
        <p:blipFill>
          <a:blip r:embed="rId2" cstate="print"/>
          <a:stretch>
            <a:fillRect/>
          </a:stretch>
        </p:blipFill>
        <p:spPr>
          <a:xfrm>
            <a:off x="1752600" y="4343400"/>
            <a:ext cx="5925377" cy="237205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468562"/>
          </a:xfrm>
        </p:spPr>
        <p:txBody>
          <a:bodyPr>
            <a:noAutofit/>
          </a:bodyPr>
          <a:lstStyle/>
          <a:p>
            <a:pPr algn="l"/>
            <a:r>
              <a:rPr lang="en-US" sz="2400" dirty="0" smtClean="0"/>
              <a:t/>
            </a:r>
            <a:br>
              <a:rPr lang="en-US" sz="2400" dirty="0" smtClean="0"/>
            </a:br>
            <a:r>
              <a:rPr lang="en-US" sz="2400" dirty="0" smtClean="0"/>
              <a:t>Ironically,  many wind projects built are producing only a small fraction of the power promised.  Why is that?</a:t>
            </a:r>
            <a:br>
              <a:rPr lang="en-US" sz="2400" dirty="0" smtClean="0"/>
            </a:br>
            <a:r>
              <a:rPr lang="en-US" sz="2400" dirty="0" smtClean="0"/>
              <a:t/>
            </a:r>
            <a:br>
              <a:rPr lang="en-US" sz="2400" dirty="0" smtClean="0"/>
            </a:br>
            <a:r>
              <a:rPr lang="en-US" sz="2400" dirty="0" smtClean="0"/>
              <a:t>There were no independent verifications of wind speeds, and no analysis of energy savings vs. fossil fuels used to create these boondoggles. </a:t>
            </a:r>
            <a:endParaRPr lang="en-US" sz="2400" dirty="0"/>
          </a:p>
        </p:txBody>
      </p:sp>
      <p:pic>
        <p:nvPicPr>
          <p:cNvPr id="3" name="Picture 2" descr="money laundering-1.JPG"/>
          <p:cNvPicPr>
            <a:picLocks noChangeAspect="1"/>
          </p:cNvPicPr>
          <p:nvPr/>
        </p:nvPicPr>
        <p:blipFill>
          <a:blip r:embed="rId2" cstate="print"/>
          <a:stretch>
            <a:fillRect/>
          </a:stretch>
        </p:blipFill>
        <p:spPr>
          <a:xfrm>
            <a:off x="2576286" y="3505200"/>
            <a:ext cx="3367314" cy="22098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840162"/>
          </a:xfrm>
        </p:spPr>
        <p:txBody>
          <a:bodyPr>
            <a:normAutofit fontScale="90000"/>
          </a:bodyPr>
          <a:lstStyle/>
          <a:p>
            <a:pPr algn="l"/>
            <a:r>
              <a:rPr lang="en-US" dirty="0" smtClean="0"/>
              <a:t/>
            </a:r>
            <a:br>
              <a:rPr lang="en-US" dirty="0" smtClean="0"/>
            </a:br>
            <a:r>
              <a:rPr lang="en-US" dirty="0"/>
              <a:t/>
            </a:r>
            <a:br>
              <a:rPr lang="en-US" dirty="0"/>
            </a:br>
            <a:r>
              <a:rPr lang="en-US" dirty="0" smtClean="0"/>
              <a:t/>
            </a:r>
            <a:br>
              <a:rPr lang="en-US" dirty="0" smtClean="0"/>
            </a:br>
            <a:r>
              <a:rPr lang="en-US" sz="4000" dirty="0" smtClean="0"/>
              <a:t>It’s all a big land grab. Follow the money!</a:t>
            </a:r>
            <a:r>
              <a:rPr lang="en-US" dirty="0" smtClean="0"/>
              <a:t/>
            </a:r>
            <a:br>
              <a:rPr lang="en-US" dirty="0" smtClean="0"/>
            </a:br>
            <a:r>
              <a:rPr lang="en-US" sz="2200" dirty="0" smtClean="0"/>
              <a:t>Many big wind companies and desert solar firms are now owned by big oil companies and utilities.   The Carlyle Group owns Pattern Energy.  BP has a solar company trying to build a project in </a:t>
            </a:r>
            <a:r>
              <a:rPr lang="en-US" sz="2200" dirty="0" err="1" smtClean="0"/>
              <a:t>Jacumba</a:t>
            </a:r>
            <a:r>
              <a:rPr lang="en-US" sz="2200" dirty="0" smtClean="0"/>
              <a:t>. That gas </a:t>
            </a:r>
            <a:r>
              <a:rPr lang="en-US" sz="2200" dirty="0" err="1" smtClean="0"/>
              <a:t>peaker</a:t>
            </a:r>
            <a:r>
              <a:rPr lang="en-US" sz="2200" dirty="0" smtClean="0"/>
              <a:t> plant proposed at Mission Trails for when the wind won’t blow? It’s owned by Goldman Sachs.  </a:t>
            </a:r>
            <a:br>
              <a:rPr lang="en-US" sz="2200" dirty="0" smtClean="0"/>
            </a:br>
            <a:r>
              <a:rPr lang="en-US" sz="2200" dirty="0"/>
              <a:t/>
            </a:r>
            <a:br>
              <a:rPr lang="en-US" sz="2200" dirty="0"/>
            </a:br>
            <a:r>
              <a:rPr lang="en-US" sz="2200" dirty="0" smtClean="0"/>
              <a:t>Big banks and financial interests are in cahoots with oil and utility companies to take our public lands—paid for with our taxpayer money in the form of production tax credits and subsidies.</a:t>
            </a:r>
            <a:br>
              <a:rPr lang="en-US" sz="2200" dirty="0" smtClean="0"/>
            </a:br>
            <a:r>
              <a:rPr lang="en-US" dirty="0" smtClean="0"/>
              <a:t/>
            </a:r>
            <a:br>
              <a:rPr lang="en-US" dirty="0" smtClean="0"/>
            </a:br>
            <a:r>
              <a:rPr lang="en-US" dirty="0"/>
              <a:t/>
            </a:r>
            <a:br>
              <a:rPr lang="en-US" dirty="0"/>
            </a:br>
            <a:endParaRPr lang="en-US" dirty="0"/>
          </a:p>
        </p:txBody>
      </p:sp>
      <p:pic>
        <p:nvPicPr>
          <p:cNvPr id="3" name="Picture 2" descr="Quail Brush View from MTRP Campground Entrance.jpg"/>
          <p:cNvPicPr>
            <a:picLocks noChangeAspect="1"/>
          </p:cNvPicPr>
          <p:nvPr/>
        </p:nvPicPr>
        <p:blipFill>
          <a:blip r:embed="rId2" cstate="print"/>
          <a:stretch>
            <a:fillRect/>
          </a:stretch>
        </p:blipFill>
        <p:spPr>
          <a:xfrm>
            <a:off x="1295400" y="4267200"/>
            <a:ext cx="3534117" cy="2335236"/>
          </a:xfrm>
          <a:prstGeom prst="rect">
            <a:avLst/>
          </a:prstGeom>
        </p:spPr>
      </p:pic>
      <p:pic>
        <p:nvPicPr>
          <p:cNvPr id="4" name="Picture 3" descr="P1160299.JPG"/>
          <p:cNvPicPr>
            <a:picLocks noChangeAspect="1"/>
          </p:cNvPicPr>
          <p:nvPr/>
        </p:nvPicPr>
        <p:blipFill>
          <a:blip r:embed="rId3" cstate="print"/>
          <a:stretch>
            <a:fillRect/>
          </a:stretch>
        </p:blipFill>
        <p:spPr>
          <a:xfrm>
            <a:off x="5867400" y="3962400"/>
            <a:ext cx="1981200" cy="26416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840162"/>
          </a:xfrm>
        </p:spPr>
        <p:txBody>
          <a:bodyPr>
            <a:normAutofit fontScale="90000"/>
          </a:bodyPr>
          <a:lstStyle/>
          <a:p>
            <a:r>
              <a:rPr lang="en-US" sz="3600" dirty="0" smtClean="0"/>
              <a:t/>
            </a:r>
            <a:br>
              <a:rPr lang="en-US" sz="3600" dirty="0" smtClean="0"/>
            </a:br>
            <a:r>
              <a:rPr lang="en-US" sz="3600" dirty="0" smtClean="0"/>
              <a:t>There are problems with desert solar, too.</a:t>
            </a:r>
            <a:br>
              <a:rPr lang="en-US" sz="3600" dirty="0" smtClean="0"/>
            </a:br>
            <a:r>
              <a:rPr lang="en-US" sz="2400" dirty="0"/>
              <a:t/>
            </a:r>
            <a:br>
              <a:rPr lang="en-US" sz="2400" dirty="0"/>
            </a:br>
            <a:r>
              <a:rPr lang="en-US" sz="2400" dirty="0" smtClean="0"/>
              <a:t>They scrape bare thousands of acres, destroying habitat and Native American sacred places.</a:t>
            </a:r>
            <a:br>
              <a:rPr lang="en-US" sz="2400" dirty="0" smtClean="0"/>
            </a:br>
            <a:r>
              <a:rPr lang="en-US" sz="2400" dirty="0"/>
              <a:t/>
            </a:r>
            <a:br>
              <a:rPr lang="en-US" sz="2400" dirty="0"/>
            </a:br>
            <a:r>
              <a:rPr lang="en-US" sz="2400" dirty="0" smtClean="0"/>
              <a:t>The military warns that certain types of large-scale solar can interfere with aircraft radar and even attract a heat-seeking missile .</a:t>
            </a:r>
            <a:br>
              <a:rPr lang="en-US" sz="2400" dirty="0" smtClean="0"/>
            </a:br>
            <a:r>
              <a:rPr lang="en-US" sz="2400" dirty="0"/>
              <a:t/>
            </a:r>
            <a:br>
              <a:rPr lang="en-US" sz="2400" dirty="0"/>
            </a:br>
            <a:r>
              <a:rPr lang="en-US" sz="2400" dirty="0" smtClean="0"/>
              <a:t>Plus they need more power lines built to connect to remote locations.</a:t>
            </a:r>
            <a:br>
              <a:rPr lang="en-US" sz="2400" dirty="0" smtClean="0"/>
            </a:br>
            <a:r>
              <a:rPr lang="en-US" sz="2400" dirty="0"/>
              <a:t/>
            </a:r>
            <a:br>
              <a:rPr lang="en-US" sz="2400" dirty="0"/>
            </a:br>
            <a:r>
              <a:rPr lang="en-US" sz="2400" dirty="0" smtClean="0"/>
              <a:t>SO WHAT ARE THE ALTERNATIVES?</a:t>
            </a:r>
            <a:br>
              <a:rPr lang="en-US" sz="2400" dirty="0" smtClean="0"/>
            </a:br>
            <a:endParaRPr lang="en-US" sz="3600" dirty="0"/>
          </a:p>
        </p:txBody>
      </p:sp>
      <p:pic>
        <p:nvPicPr>
          <p:cNvPr id="3" name="Picture 2" descr="SolarTowerMojaveDesert_edited.jpg"/>
          <p:cNvPicPr>
            <a:picLocks noChangeAspect="1"/>
          </p:cNvPicPr>
          <p:nvPr/>
        </p:nvPicPr>
        <p:blipFill>
          <a:blip r:embed="rId2" cstate="print"/>
          <a:stretch>
            <a:fillRect/>
          </a:stretch>
        </p:blipFill>
        <p:spPr>
          <a:xfrm>
            <a:off x="3200400" y="4419599"/>
            <a:ext cx="3135845" cy="2348399"/>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992562"/>
          </a:xfrm>
        </p:spPr>
        <p:txBody>
          <a:bodyPr>
            <a:normAutofit fontScale="90000"/>
          </a:bodyPr>
          <a:lstStyle/>
          <a:p>
            <a:pPr algn="l"/>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sz="4000" dirty="0" smtClean="0"/>
              <a:t>Climate change is a serious concern. But there are better choices. </a:t>
            </a:r>
            <a:r>
              <a:rPr lang="en-US" dirty="0" smtClean="0"/>
              <a:t/>
            </a:r>
            <a:br>
              <a:rPr lang="en-US" dirty="0" smtClean="0"/>
            </a:br>
            <a:r>
              <a:rPr lang="en-US" sz="2000" dirty="0" smtClean="0"/>
              <a:t>The world’s top climate scientists agree that we are at a tipping point.  </a:t>
            </a:r>
            <a:br>
              <a:rPr lang="en-US" sz="2000" dirty="0" smtClean="0"/>
            </a:br>
            <a:r>
              <a:rPr lang="en-US" sz="2000" dirty="0" smtClean="0"/>
              <a:t>But we don’t have to destroy the earth to save it.  There are much better solutions!</a:t>
            </a:r>
            <a:br>
              <a:rPr lang="en-US" sz="2000" dirty="0" smtClean="0"/>
            </a:br>
            <a:r>
              <a:rPr lang="en-US" sz="2000" dirty="0" smtClean="0"/>
              <a:t/>
            </a:r>
            <a:br>
              <a:rPr lang="en-US" sz="2000" dirty="0" smtClean="0"/>
            </a:br>
            <a:r>
              <a:rPr lang="en-US" sz="2000" dirty="0" smtClean="0"/>
              <a:t>Even if you’re a skeptic on climate change, locally generated solar on rooftops and parking lots makes sense economically. </a:t>
            </a:r>
            <a:br>
              <a:rPr lang="en-US" sz="2000" dirty="0" smtClean="0"/>
            </a:br>
            <a:r>
              <a:rPr lang="en-US" sz="2000" dirty="0"/>
              <a:t/>
            </a:r>
            <a:br>
              <a:rPr lang="en-US" sz="2000" dirty="0"/>
            </a:br>
            <a:r>
              <a:rPr lang="en-US" sz="2000" dirty="0" smtClean="0"/>
              <a:t>Solar installers in San Diego make $20 to $40 an hour.  We can create good-paying jobs and rebuild our economy if we just stop subsidizing corporate boondoggles!  We can even make it work without subsidies.</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smtClean="0"/>
              <a:t/>
            </a:r>
            <a:br>
              <a:rPr lang="en-US" sz="2000" dirty="0" smtClean="0"/>
            </a:br>
            <a:endParaRPr lang="en-US" dirty="0"/>
          </a:p>
        </p:txBody>
      </p:sp>
      <p:pic>
        <p:nvPicPr>
          <p:cNvPr id="3" name="Picture 2" descr="SolarDanCunniff.JPG"/>
          <p:cNvPicPr>
            <a:picLocks noChangeAspect="1"/>
          </p:cNvPicPr>
          <p:nvPr/>
        </p:nvPicPr>
        <p:blipFill>
          <a:blip r:embed="rId2" cstate="print"/>
          <a:stretch>
            <a:fillRect/>
          </a:stretch>
        </p:blipFill>
        <p:spPr>
          <a:xfrm>
            <a:off x="5029200" y="4419600"/>
            <a:ext cx="2832100" cy="212407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5668962"/>
          </a:xfrm>
        </p:spPr>
        <p:txBody>
          <a:bodyPr>
            <a:normAutofit/>
          </a:bodyPr>
          <a:lstStyle/>
          <a:p>
            <a:pPr algn="l"/>
            <a:r>
              <a:rPr lang="en-US" sz="4000" dirty="0" smtClean="0"/>
              <a:t>Germany has less sunshine than the U.S., but has much more solar. Why?</a:t>
            </a:r>
            <a:r>
              <a:rPr lang="en-US" dirty="0" smtClean="0"/>
              <a:t/>
            </a:r>
            <a:br>
              <a:rPr lang="en-US" dirty="0" smtClean="0"/>
            </a:br>
            <a:r>
              <a:rPr lang="en-US" sz="2000" dirty="0" smtClean="0"/>
              <a:t/>
            </a:r>
            <a:br>
              <a:rPr lang="en-US" sz="2000" dirty="0" smtClean="0"/>
            </a:br>
            <a:r>
              <a:rPr lang="en-US" sz="2000" dirty="0" smtClean="0"/>
              <a:t>Germany gives incentives to homeowners and business owners – not powerful corporations. They have feed-in tariffs. We don’t.</a:t>
            </a:r>
            <a:br>
              <a:rPr lang="en-US" sz="2000" dirty="0" smtClean="0"/>
            </a:br>
            <a:r>
              <a:rPr lang="en-US" sz="2000" dirty="0"/>
              <a:t/>
            </a:r>
            <a:br>
              <a:rPr lang="en-US" sz="2000" dirty="0"/>
            </a:br>
            <a:r>
              <a:rPr lang="en-US" sz="2000" dirty="0" smtClean="0"/>
              <a:t>They allow homeowners and business owners who generate more power than they use to sell it back to the grid—and make a profit.  In California, utility companies have thus far blocked legislation to allow this here.</a:t>
            </a:r>
            <a:br>
              <a:rPr lang="en-US" sz="2000" dirty="0" smtClean="0"/>
            </a:br>
            <a:r>
              <a:rPr lang="en-US" sz="2000" dirty="0"/>
              <a:t/>
            </a:r>
            <a:br>
              <a:rPr lang="en-US" sz="2000" dirty="0"/>
            </a:br>
            <a:r>
              <a:rPr lang="en-US" sz="2000" dirty="0" smtClean="0"/>
              <a:t>San Diego has among the highest fees for solar permits. Let’s change that.</a:t>
            </a:r>
            <a:br>
              <a:rPr lang="en-US" sz="2000" dirty="0" smtClean="0"/>
            </a:br>
            <a:r>
              <a:rPr lang="en-US" sz="2000" dirty="0"/>
              <a:t/>
            </a:r>
            <a:br>
              <a:rPr lang="en-US" sz="2000" dirty="0"/>
            </a:br>
            <a:r>
              <a:rPr lang="en-US" sz="2000" dirty="0" smtClean="0"/>
              <a:t>We also need a PACE program, so there will be no up-front costs to install solar.  You could pay for it over time through property taxes—using savings on your energy bill. No tax dollars would be needed. </a:t>
            </a:r>
            <a:endParaRPr lang="en-US" sz="2000" dirty="0"/>
          </a:p>
        </p:txBody>
      </p:sp>
      <p:pic>
        <p:nvPicPr>
          <p:cNvPr id="3" name="Picture 2" descr="Sun-courtesy NOAA.png"/>
          <p:cNvPicPr>
            <a:picLocks noChangeAspect="1"/>
          </p:cNvPicPr>
          <p:nvPr/>
        </p:nvPicPr>
        <p:blipFill>
          <a:blip r:embed="rId2" cstate="print"/>
          <a:stretch>
            <a:fillRect/>
          </a:stretch>
        </p:blipFill>
        <p:spPr>
          <a:xfrm>
            <a:off x="5562600" y="5410200"/>
            <a:ext cx="1371600" cy="122016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468562"/>
          </a:xfrm>
        </p:spPr>
        <p:txBody>
          <a:bodyPr>
            <a:normAutofit fontScale="90000"/>
          </a:bodyPr>
          <a:lstStyle/>
          <a:p>
            <a:pPr algn="l"/>
            <a:r>
              <a:rPr lang="en-US" sz="4000" dirty="0" smtClean="0"/>
              <a:t>Vertical axis wind turbines are also options.</a:t>
            </a:r>
            <a:r>
              <a:rPr lang="en-US" dirty="0" smtClean="0"/>
              <a:t/>
            </a:r>
            <a:br>
              <a:rPr lang="en-US" dirty="0" smtClean="0"/>
            </a:br>
            <a:r>
              <a:rPr lang="en-US" dirty="0" smtClean="0"/>
              <a:t/>
            </a:r>
            <a:br>
              <a:rPr lang="en-US" dirty="0" smtClean="0"/>
            </a:br>
            <a:r>
              <a:rPr lang="en-US" sz="2700" dirty="0" smtClean="0"/>
              <a:t>These are small in scale, don’t kill birds, make loud noise or harm health.  They can be installed atop homes or office buildings, or on the ground.  These are common in parts of Europe.</a:t>
            </a:r>
            <a:endParaRPr lang="en-US" dirty="0"/>
          </a:p>
        </p:txBody>
      </p:sp>
      <p:pic>
        <p:nvPicPr>
          <p:cNvPr id="3" name="Picture 2" descr="vertical wind turbine.png"/>
          <p:cNvPicPr>
            <a:picLocks noChangeAspect="1"/>
          </p:cNvPicPr>
          <p:nvPr/>
        </p:nvPicPr>
        <p:blipFill>
          <a:blip r:embed="rId2" cstate="print"/>
          <a:stretch>
            <a:fillRect/>
          </a:stretch>
        </p:blipFill>
        <p:spPr>
          <a:xfrm>
            <a:off x="632863" y="3352800"/>
            <a:ext cx="4073216" cy="2314887"/>
          </a:xfrm>
          <a:prstGeom prst="rect">
            <a:avLst/>
          </a:prstGeom>
        </p:spPr>
      </p:pic>
      <p:pic>
        <p:nvPicPr>
          <p:cNvPr id="4" name="Picture 3" descr="helixwind.jpg"/>
          <p:cNvPicPr>
            <a:picLocks noChangeAspect="1"/>
          </p:cNvPicPr>
          <p:nvPr/>
        </p:nvPicPr>
        <p:blipFill>
          <a:blip r:embed="rId3" cstate="print"/>
          <a:stretch>
            <a:fillRect/>
          </a:stretch>
        </p:blipFill>
        <p:spPr>
          <a:xfrm>
            <a:off x="5181600" y="2819400"/>
            <a:ext cx="2240280" cy="29870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fontScale="90000"/>
          </a:bodyPr>
          <a:lstStyle/>
          <a:p>
            <a:pPr algn="l"/>
            <a:r>
              <a:rPr lang="en-US" sz="2400" b="1" dirty="0" smtClean="0"/>
              <a:t>County Supervisors are set to consider a wind ordinance Dec. 5 that would make it easier to build industrial-scale wind projects in much of East County.   </a:t>
            </a:r>
            <a:br>
              <a:rPr lang="en-US" sz="2400" b="1" dirty="0" smtClean="0"/>
            </a:br>
            <a:r>
              <a:rPr lang="en-US" sz="2400" b="1" dirty="0" smtClean="0"/>
              <a:t/>
            </a:r>
            <a:br>
              <a:rPr lang="en-US" sz="2400" b="1" dirty="0" smtClean="0"/>
            </a:br>
            <a:r>
              <a:rPr lang="en-US" sz="2400" b="1" dirty="0" smtClean="0"/>
              <a:t>Already, the Bureau of Land Management and the County have approved Tule Wind, which will destroy beautiful McCain Valley. </a:t>
            </a:r>
            <a:endParaRPr lang="en-US" sz="2400" b="1" dirty="0"/>
          </a:p>
        </p:txBody>
      </p:sp>
      <p:pic>
        <p:nvPicPr>
          <p:cNvPr id="4" name="Content Placeholder 3" descr="McCain Valley-stand on rock.jpg"/>
          <p:cNvPicPr>
            <a:picLocks noGrp="1" noChangeAspect="1"/>
          </p:cNvPicPr>
          <p:nvPr>
            <p:ph idx="1"/>
          </p:nvPr>
        </p:nvPicPr>
        <p:blipFill>
          <a:blip r:embed="rId2" cstate="print"/>
          <a:stretch>
            <a:fillRect/>
          </a:stretch>
        </p:blipFill>
        <p:spPr>
          <a:xfrm>
            <a:off x="1371600" y="2426557"/>
            <a:ext cx="5486400" cy="3699605"/>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3810000"/>
          </a:xfrm>
        </p:spPr>
        <p:txBody>
          <a:bodyPr>
            <a:normAutofit fontScale="90000"/>
          </a:bodyPr>
          <a:lstStyle/>
          <a:p>
            <a:pPr algn="l"/>
            <a:r>
              <a:rPr lang="en-US" sz="3600" dirty="0" smtClean="0"/>
              <a:t/>
            </a:r>
            <a:br>
              <a:rPr lang="en-US" sz="3600" dirty="0" smtClean="0"/>
            </a:br>
            <a:r>
              <a:rPr lang="en-US" sz="3600" dirty="0" smtClean="0"/>
              <a:t/>
            </a:r>
            <a:br>
              <a:rPr lang="en-US" sz="3600" dirty="0" smtClean="0"/>
            </a:br>
            <a:r>
              <a:rPr lang="en-US" sz="3100" dirty="0" smtClean="0"/>
              <a:t>How do we break the utilities’ stranglehold on power?  Through competition!</a:t>
            </a:r>
            <a:br>
              <a:rPr lang="en-US" sz="3100" dirty="0" smtClean="0"/>
            </a:br>
            <a:r>
              <a:rPr lang="en-US" sz="2400" dirty="0" smtClean="0"/>
              <a:t/>
            </a:r>
            <a:br>
              <a:rPr lang="en-US" sz="2400" dirty="0" smtClean="0"/>
            </a:br>
            <a:r>
              <a:rPr lang="en-US" sz="2000" dirty="0" smtClean="0"/>
              <a:t>Engineer Bill Powers is launching a local energy cooperative called a community choice aggregate (CCA).It will compete against SDG&amp;E. You can choose where to buy power.</a:t>
            </a:r>
            <a:br>
              <a:rPr lang="en-US" sz="2000" dirty="0" smtClean="0"/>
            </a:br>
            <a:r>
              <a:rPr lang="en-US" sz="2000" dirty="0" smtClean="0"/>
              <a:t/>
            </a:r>
            <a:br>
              <a:rPr lang="en-US" sz="2000" dirty="0" smtClean="0"/>
            </a:br>
            <a:r>
              <a:rPr lang="en-US" sz="2000" dirty="0" smtClean="0"/>
              <a:t>The cooperative will only buy locally generated, clean energy.  It will NOT buy from industrial-scale wind, desert solar, or fossil fuel plants.  All power will come from rooftop and parking lot solar, vertical axis wind or other sane, clean choices.  Mayoral candidate Bob Filner, a Democrat, and Supervisor Dianne Jacob, both support this.  Now that’s what I call green!</a:t>
            </a:r>
            <a:br>
              <a:rPr lang="en-US" sz="2000" dirty="0" smtClean="0"/>
            </a:br>
            <a:endParaRPr lang="en-US" sz="2000" dirty="0"/>
          </a:p>
        </p:txBody>
      </p:sp>
      <p:pic>
        <p:nvPicPr>
          <p:cNvPr id="5" name="Picture 4" descr="SanDiegoSkylinegreen-1.jpg"/>
          <p:cNvPicPr>
            <a:picLocks noChangeAspect="1"/>
          </p:cNvPicPr>
          <p:nvPr/>
        </p:nvPicPr>
        <p:blipFill>
          <a:blip r:embed="rId2" cstate="print"/>
          <a:stretch>
            <a:fillRect/>
          </a:stretch>
        </p:blipFill>
        <p:spPr>
          <a:xfrm>
            <a:off x="2667000" y="4267199"/>
            <a:ext cx="3562350" cy="2380637"/>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763000" cy="5715000"/>
          </a:xfrm>
        </p:spPr>
        <p:txBody>
          <a:bodyPr>
            <a:normAutofit fontScale="90000"/>
          </a:bodyPr>
          <a:lstStyle/>
          <a:p>
            <a:pPr algn="l"/>
            <a:r>
              <a:rPr lang="en-US" sz="2700" b="1" dirty="0" smtClean="0">
                <a:solidFill>
                  <a:srgbClr val="A50021"/>
                </a:solidFill>
              </a:rPr>
              <a:t/>
            </a:r>
            <a:br>
              <a:rPr lang="en-US" sz="2700" b="1" dirty="0" smtClean="0">
                <a:solidFill>
                  <a:srgbClr val="A50021"/>
                </a:solidFill>
              </a:rPr>
            </a:br>
            <a:r>
              <a:rPr lang="en-US" sz="2700" b="1" dirty="0" smtClean="0">
                <a:solidFill>
                  <a:srgbClr val="A50021"/>
                </a:solidFill>
              </a:rPr>
              <a:t/>
            </a:r>
            <a:br>
              <a:rPr lang="en-US" sz="2700" b="1" dirty="0" smtClean="0">
                <a:solidFill>
                  <a:srgbClr val="A50021"/>
                </a:solidFill>
              </a:rPr>
            </a:br>
            <a:r>
              <a:rPr lang="en-US" sz="2700" b="1" dirty="0" smtClean="0">
                <a:solidFill>
                  <a:srgbClr val="A50021"/>
                </a:solidFill>
              </a:rPr>
              <a:t>WHAT YOU CAN DO TO SEEK SAFE, SANE “GREEN” ENERGY POLICIES</a:t>
            </a:r>
            <a:r>
              <a:rPr lang="en-US" sz="1800" dirty="0" smtClean="0">
                <a:solidFill>
                  <a:srgbClr val="A50021"/>
                </a:solidFill>
              </a:rPr>
              <a:t/>
            </a:r>
            <a:br>
              <a:rPr lang="en-US" sz="1800" dirty="0" smtClean="0">
                <a:solidFill>
                  <a:srgbClr val="A50021"/>
                </a:solidFill>
              </a:rPr>
            </a:br>
            <a:r>
              <a:rPr lang="en-US" sz="1800" dirty="0" smtClean="0">
                <a:solidFill>
                  <a:srgbClr val="A50021"/>
                </a:solidFill>
              </a:rPr>
              <a:t/>
            </a:r>
            <a:br>
              <a:rPr lang="en-US" sz="1800" dirty="0" smtClean="0">
                <a:solidFill>
                  <a:srgbClr val="A50021"/>
                </a:solidFill>
              </a:rPr>
            </a:br>
            <a:r>
              <a:rPr lang="en-US" sz="1800" b="1" dirty="0" smtClean="0">
                <a:solidFill>
                  <a:srgbClr val="A50021"/>
                </a:solidFill>
              </a:rPr>
              <a:t>Tell our elected officials and </a:t>
            </a:r>
            <a:r>
              <a:rPr lang="en-US" sz="1800" b="1" dirty="0" smtClean="0">
                <a:solidFill>
                  <a:srgbClr val="A50021"/>
                </a:solidFill>
              </a:rPr>
              <a:t>candidates at all levels:</a:t>
            </a:r>
            <a:r>
              <a:rPr lang="en-US" sz="1800" dirty="0" smtClean="0">
                <a:solidFill>
                  <a:srgbClr val="A50021"/>
                </a:solidFill>
              </a:rPr>
              <a:t/>
            </a:r>
            <a:br>
              <a:rPr lang="en-US" sz="1800" dirty="0" smtClean="0">
                <a:solidFill>
                  <a:srgbClr val="A50021"/>
                </a:solidFill>
              </a:rPr>
            </a:br>
            <a:r>
              <a:rPr lang="en-US" sz="1800" dirty="0" smtClean="0">
                <a:solidFill>
                  <a:srgbClr val="A50021"/>
                </a:solidFill>
              </a:rPr>
              <a:t/>
            </a:r>
            <a:br>
              <a:rPr lang="en-US" sz="1800" dirty="0" smtClean="0">
                <a:solidFill>
                  <a:srgbClr val="A50021"/>
                </a:solidFill>
              </a:rPr>
            </a:br>
            <a:r>
              <a:rPr lang="en-US" sz="1800" dirty="0" smtClean="0"/>
              <a:t> </a:t>
            </a:r>
            <a:r>
              <a:rPr lang="en-US" sz="1800" dirty="0" smtClean="0"/>
              <a:t>Make energy projects on public lands a last choice, not a first choice.</a:t>
            </a:r>
            <a:br>
              <a:rPr lang="en-US" sz="1800" dirty="0" smtClean="0"/>
            </a:br>
            <a:r>
              <a:rPr lang="en-US" sz="1800" dirty="0" smtClean="0"/>
              <a:t/>
            </a:r>
            <a:br>
              <a:rPr lang="en-US" sz="1800" dirty="0" smtClean="0"/>
            </a:br>
            <a:r>
              <a:rPr lang="en-US" sz="1800" dirty="0" smtClean="0"/>
              <a:t> Require that the first choices be affordable energy options with the </a:t>
            </a:r>
            <a:r>
              <a:rPr lang="en-US" sz="1800" b="1" dirty="0" smtClean="0"/>
              <a:t>least</a:t>
            </a:r>
            <a:r>
              <a:rPr lang="en-US" sz="1800" dirty="0" smtClean="0"/>
              <a:t> negative impacts-- such as rooftop solar or vertical axis wind</a:t>
            </a:r>
            <a:r>
              <a:rPr lang="en-US" sz="1800" dirty="0" smtClean="0"/>
              <a:t>. Give priority to projects that help people—not </a:t>
            </a:r>
            <a:r>
              <a:rPr lang="en-US" sz="1800" smtClean="0"/>
              <a:t>big corporations.</a:t>
            </a:r>
            <a:r>
              <a:rPr lang="en-US" sz="1800" dirty="0" smtClean="0"/>
              <a:t/>
            </a:r>
            <a:br>
              <a:rPr lang="en-US" sz="1800" dirty="0" smtClean="0"/>
            </a:br>
            <a:r>
              <a:rPr lang="en-US" sz="1800" dirty="0" smtClean="0"/>
              <a:t/>
            </a:r>
            <a:br>
              <a:rPr lang="en-US" sz="1800" dirty="0" smtClean="0"/>
            </a:br>
            <a:r>
              <a:rPr lang="en-US" sz="1800" dirty="0" smtClean="0"/>
              <a:t> Give communities a choice in how to produce renewable energy  and/or conserve. Incentivize rooftop solar through PACE programs, low fees and other measures.</a:t>
            </a:r>
            <a:br>
              <a:rPr lang="en-US" sz="1800" dirty="0" smtClean="0"/>
            </a:br>
            <a:r>
              <a:rPr lang="en-US" sz="1800" dirty="0" smtClean="0"/>
              <a:t/>
            </a:r>
            <a:br>
              <a:rPr lang="en-US" sz="1800" dirty="0" smtClean="0"/>
            </a:br>
            <a:r>
              <a:rPr lang="en-US" sz="1800" dirty="0" smtClean="0"/>
              <a:t> Support conservation! Retrofit and weatherize buildings in East County to cut energy use and create jobs.</a:t>
            </a:r>
            <a:r>
              <a:rPr lang="en-US" sz="1800" b="1" dirty="0" smtClean="0"/>
              <a:t/>
            </a:r>
            <a:br>
              <a:rPr lang="en-US" sz="1800" b="1" dirty="0" smtClean="0"/>
            </a:br>
            <a:r>
              <a:rPr lang="en-US" sz="1800" b="1" dirty="0" smtClean="0"/>
              <a:t/>
            </a:r>
            <a:br>
              <a:rPr lang="en-US" sz="1800" b="1" dirty="0" smtClean="0"/>
            </a:br>
            <a:r>
              <a:rPr lang="en-US" sz="1800" dirty="0" smtClean="0"/>
              <a:t>Immediately ban industrial wind turbines in fire-prone areas like East County, which is now in the worst drought since the 1930s.  </a:t>
            </a:r>
            <a:br>
              <a:rPr lang="en-US" sz="1800" dirty="0" smtClean="0"/>
            </a:br>
            <a:r>
              <a:rPr lang="en-US" sz="1800" dirty="0" smtClean="0"/>
              <a:t/>
            </a:r>
            <a:br>
              <a:rPr lang="en-US" sz="1800" dirty="0" smtClean="0"/>
            </a:br>
            <a:r>
              <a:rPr lang="en-US" sz="1800" dirty="0" smtClean="0"/>
              <a:t>Require a life-cycle cost/benefit analysis of all projects receiving tax dollars or proposed on public lands.</a:t>
            </a:r>
            <a:br>
              <a:rPr lang="en-US" sz="1800" dirty="0" smtClean="0"/>
            </a:br>
            <a:r>
              <a:rPr lang="en-US" sz="1800" dirty="0" smtClean="0"/>
              <a:t/>
            </a:r>
            <a:br>
              <a:rPr lang="en-US" sz="1800" dirty="0" smtClean="0"/>
            </a:br>
            <a:endParaRPr lang="en-US" sz="1800" dirty="0"/>
          </a:p>
        </p:txBody>
      </p:sp>
      <p:pic>
        <p:nvPicPr>
          <p:cNvPr id="1026" name="Picture 2" descr="C:\Users\Miriam Raftery\AppData\Local\Microsoft\Windows\Temporary Internet Files\Content.IE5\16PUSY9Y\MC900436174[1].png"/>
          <p:cNvPicPr>
            <a:picLocks noChangeAspect="1" noChangeArrowheads="1"/>
          </p:cNvPicPr>
          <p:nvPr/>
        </p:nvPicPr>
        <p:blipFill>
          <a:blip r:embed="rId2" cstate="print"/>
          <a:srcRect/>
          <a:stretch>
            <a:fillRect/>
          </a:stretch>
        </p:blipFill>
        <p:spPr bwMode="auto">
          <a:xfrm>
            <a:off x="2514600" y="6002442"/>
            <a:ext cx="3581400" cy="855557"/>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fontScale="90000"/>
          </a:bodyPr>
          <a:lstStyle/>
          <a:p>
            <a:pPr algn="l"/>
            <a:r>
              <a:rPr lang="en-US" sz="2000" b="1" dirty="0" smtClean="0"/>
              <a:t/>
            </a:r>
            <a:br>
              <a:rPr lang="en-US" sz="2000" b="1" dirty="0" smtClean="0"/>
            </a:br>
            <a:r>
              <a:rPr lang="en-US" sz="2000" b="1" dirty="0" smtClean="0"/>
              <a:t/>
            </a:r>
            <a:br>
              <a:rPr lang="en-US" sz="2000" b="1" dirty="0" smtClean="0"/>
            </a:br>
            <a:r>
              <a:rPr lang="en-US" sz="1800" b="1" dirty="0" smtClean="0"/>
              <a:t>FEDERAL</a:t>
            </a:r>
            <a:r>
              <a:rPr lang="en-US" sz="1800" dirty="0" smtClean="0"/>
              <a:t/>
            </a:r>
            <a:br>
              <a:rPr lang="en-US" sz="1800" dirty="0" smtClean="0"/>
            </a:br>
            <a:r>
              <a:rPr lang="en-US" sz="1800" dirty="0" smtClean="0"/>
              <a:t/>
            </a:r>
            <a:br>
              <a:rPr lang="en-US" sz="1800" dirty="0" smtClean="0"/>
            </a:br>
            <a:r>
              <a:rPr lang="en-US" sz="1800" dirty="0" smtClean="0"/>
              <a:t> Stop using our tax dollars to destroy public lands! Oppose extending wind production tax </a:t>
            </a:r>
            <a:r>
              <a:rPr lang="en-US" sz="1800" dirty="0" smtClean="0"/>
              <a:t>credits.</a:t>
            </a:r>
            <a:r>
              <a:rPr lang="en-US" sz="1800" dirty="0" smtClean="0"/>
              <a:t/>
            </a:r>
            <a:br>
              <a:rPr lang="en-US" sz="1800" dirty="0" smtClean="0"/>
            </a:br>
            <a:r>
              <a:rPr lang="en-US" sz="1800" dirty="0" smtClean="0"/>
              <a:t> </a:t>
            </a:r>
            <a:br>
              <a:rPr lang="en-US" sz="1800" dirty="0" smtClean="0"/>
            </a:br>
            <a:r>
              <a:rPr lang="en-US" sz="1800" dirty="0" smtClean="0"/>
              <a:t>Demand oversight! We need monitors not paid for or hand-picked by wind developers on site at all time. Hold hearings on the abuses occurring.</a:t>
            </a:r>
            <a:br>
              <a:rPr lang="en-US" sz="1800" dirty="0" smtClean="0"/>
            </a:br>
            <a:r>
              <a:rPr lang="en-US" sz="1800" dirty="0" smtClean="0"/>
              <a:t/>
            </a:r>
            <a:br>
              <a:rPr lang="en-US" sz="1800" dirty="0" smtClean="0"/>
            </a:br>
            <a:r>
              <a:rPr lang="en-US" sz="1800" dirty="0" smtClean="0"/>
              <a:t>Stop fast-tracking! Hold hearings on problems it’s caused. Allow more time for public input and adequate time for temporary restraining orders to be heard before construction commences.</a:t>
            </a:r>
            <a:br>
              <a:rPr lang="en-US" sz="1800" dirty="0" smtClean="0"/>
            </a:br>
            <a:r>
              <a:rPr lang="en-US" sz="1800" dirty="0" smtClean="0"/>
              <a:t/>
            </a:r>
            <a:br>
              <a:rPr lang="en-US" sz="1800" dirty="0" smtClean="0"/>
            </a:br>
            <a:r>
              <a:rPr lang="en-US" sz="1800" b="1" dirty="0" smtClean="0"/>
              <a:t>STATE</a:t>
            </a:r>
            <a:r>
              <a:rPr lang="en-US" sz="1800" dirty="0" smtClean="0"/>
              <a:t/>
            </a:r>
            <a:br>
              <a:rPr lang="en-US" sz="1800" dirty="0" smtClean="0"/>
            </a:br>
            <a:r>
              <a:rPr lang="en-US" sz="1800" dirty="0" smtClean="0"/>
              <a:t/>
            </a:r>
            <a:br>
              <a:rPr lang="en-US" sz="1800" dirty="0" smtClean="0"/>
            </a:br>
            <a:r>
              <a:rPr lang="en-US" sz="1800" dirty="0" smtClean="0"/>
              <a:t> Change incentives and mandates at the state level. Renewable energy goals are good, forcing industrial wind turbines that destroy communities and public lands are bad.  Introduce a comprehensive bill that incorporates the points above!</a:t>
            </a:r>
            <a:br>
              <a:rPr lang="en-US" sz="1800" dirty="0" smtClean="0"/>
            </a:br>
            <a:r>
              <a:rPr lang="en-US" sz="1800" dirty="0" smtClean="0"/>
              <a:t/>
            </a:r>
            <a:br>
              <a:rPr lang="en-US" sz="1800" dirty="0" smtClean="0"/>
            </a:br>
            <a:r>
              <a:rPr lang="en-US" sz="1800" dirty="0" smtClean="0"/>
              <a:t>Ask state representatives to ask federal representatives to take the above actions.</a:t>
            </a:r>
            <a:br>
              <a:rPr lang="en-US" sz="1800" dirty="0" smtClean="0"/>
            </a:br>
            <a:r>
              <a:rPr lang="en-US" sz="1800" dirty="0" smtClean="0"/>
              <a:t/>
            </a:r>
            <a:br>
              <a:rPr lang="en-US" sz="1800" dirty="0" smtClean="0"/>
            </a:br>
            <a:r>
              <a:rPr lang="en-US" sz="1800" b="1" dirty="0" smtClean="0"/>
              <a:t>COUNTY</a:t>
            </a:r>
            <a:r>
              <a:rPr lang="en-US" sz="1800" dirty="0" smtClean="0"/>
              <a:t/>
            </a:r>
            <a:br>
              <a:rPr lang="en-US" sz="1800" dirty="0" smtClean="0"/>
            </a:br>
            <a:r>
              <a:rPr lang="en-US" sz="1800" dirty="0" smtClean="0"/>
              <a:t/>
            </a:r>
            <a:br>
              <a:rPr lang="en-US" sz="1800" dirty="0" smtClean="0"/>
            </a:br>
            <a:r>
              <a:rPr lang="en-US" sz="1800" dirty="0" smtClean="0"/>
              <a:t> Oppose the proposed County Wind Ordinance.  Protect our communities and wild places!</a:t>
            </a:r>
            <a:br>
              <a:rPr lang="en-US" sz="1800" dirty="0" smtClean="0"/>
            </a:br>
            <a:r>
              <a:rPr lang="en-US" sz="1800" dirty="0" smtClean="0"/>
              <a:t/>
            </a:r>
            <a:br>
              <a:rPr lang="en-US" sz="1800" dirty="0" smtClean="0"/>
            </a:br>
            <a:r>
              <a:rPr lang="en-US" sz="1800" dirty="0" smtClean="0"/>
              <a:t> Support a local energy cooperative so we will have an alternative to SDG&amp;E, which wants ratepayers--ot shareholders--to pay for wildfires it caused and a failing nuclear plant.</a:t>
            </a:r>
            <a:br>
              <a:rPr lang="en-US" sz="1800" dirty="0" smtClean="0"/>
            </a:br>
            <a:r>
              <a:rPr lang="en-US" sz="1800" dirty="0" smtClean="0"/>
              <a:t/>
            </a:r>
            <a:br>
              <a:rPr lang="en-US" sz="1800" dirty="0" smtClean="0"/>
            </a:br>
            <a:r>
              <a:rPr lang="en-US" sz="1800" dirty="0" smtClean="0"/>
              <a:t>Ask county officials to ask state and federal officials to take the above actions.</a:t>
            </a:r>
            <a:r>
              <a:rPr lang="en-US" dirty="0" smtClean="0"/>
              <a:t/>
            </a:r>
            <a:br>
              <a:rPr lang="en-US" dirty="0" smtClean="0"/>
            </a:b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05800" cy="1676400"/>
          </a:xfrm>
        </p:spPr>
        <p:txBody>
          <a:bodyPr>
            <a:noAutofit/>
          </a:bodyPr>
          <a:lstStyle/>
          <a:p>
            <a:pPr algn="l"/>
            <a:r>
              <a:rPr lang="en-US" sz="2000" dirty="0" smtClean="0"/>
              <a:t>The wind industry now wants to build in less and less windy areas, with even taller turbines—1,000 feet tall now in Europe. </a:t>
            </a:r>
            <a:br>
              <a:rPr lang="en-US" sz="2000" dirty="0" smtClean="0"/>
            </a:br>
            <a:r>
              <a:rPr lang="en-US" sz="2000" dirty="0" smtClean="0"/>
              <a:t/>
            </a:r>
            <a:br>
              <a:rPr lang="en-US" sz="2000" dirty="0" smtClean="0"/>
            </a:br>
            <a:r>
              <a:rPr lang="en-US" sz="2000" dirty="0" smtClean="0"/>
              <a:t>If  we don’t work together to stop this, this could happen where you live...even if you’re not in East County!</a:t>
            </a:r>
            <a:endParaRPr lang="en-US" sz="2000" dirty="0"/>
          </a:p>
        </p:txBody>
      </p:sp>
      <p:pic>
        <p:nvPicPr>
          <p:cNvPr id="5" name="Picture 4" descr="TorreyPinesTurbines.png"/>
          <p:cNvPicPr>
            <a:picLocks noChangeAspect="1"/>
          </p:cNvPicPr>
          <p:nvPr/>
        </p:nvPicPr>
        <p:blipFill>
          <a:blip r:embed="rId3" cstate="print"/>
          <a:stretch>
            <a:fillRect/>
          </a:stretch>
        </p:blipFill>
        <p:spPr>
          <a:xfrm>
            <a:off x="1828800" y="2514600"/>
            <a:ext cx="5331878" cy="4147016"/>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87762"/>
          </a:xfrm>
        </p:spPr>
        <p:txBody>
          <a:bodyPr>
            <a:normAutofit fontScale="90000"/>
          </a:bodyPr>
          <a:lstStyle/>
          <a:p>
            <a:pPr algn="l"/>
            <a:r>
              <a:rPr lang="en-US" sz="3600" dirty="0" smtClean="0"/>
              <a:t/>
            </a:r>
            <a:br>
              <a:rPr lang="en-US" sz="3600" dirty="0" smtClean="0"/>
            </a:br>
            <a:r>
              <a:rPr lang="en-US" sz="3600" dirty="0"/>
              <a:t/>
            </a:r>
            <a:br>
              <a:rPr lang="en-US" sz="3600" dirty="0"/>
            </a:br>
            <a:r>
              <a:rPr lang="en-US" sz="2700" dirty="0" smtClean="0"/>
              <a:t>If you have questions, or would like this presentation for your organization, contact </a:t>
            </a:r>
            <a:r>
              <a:rPr lang="en-US" sz="2700" dirty="0" smtClean="0">
                <a:hlinkClick r:id="rId2"/>
              </a:rPr>
              <a:t>editor@eastcountymagazine.org</a:t>
            </a:r>
            <a:r>
              <a:rPr lang="en-US" sz="2700" dirty="0" smtClean="0"/>
              <a:t> or call (619)698-7617. </a:t>
            </a:r>
            <a:br>
              <a:rPr lang="en-US" sz="2700" dirty="0" smtClean="0"/>
            </a:br>
            <a:r>
              <a:rPr lang="en-US" sz="2700" dirty="0"/>
              <a:t/>
            </a:r>
            <a:br>
              <a:rPr lang="en-US" sz="2700" dirty="0"/>
            </a:br>
            <a:r>
              <a:rPr lang="en-US" sz="2700" dirty="0" smtClean="0"/>
              <a:t>If you would like to volunteer to help build a new website, </a:t>
            </a:r>
            <a:r>
              <a:rPr lang="en-US" sz="2700" dirty="0" smtClean="0">
                <a:hlinkClick r:id="rId3"/>
              </a:rPr>
              <a:t>www.SavePublicLands.org</a:t>
            </a:r>
            <a:r>
              <a:rPr lang="en-US" sz="2700" dirty="0" smtClean="0"/>
              <a:t> (coming soon) please let us know.  Find more information on these issues in the “Green Living” section at </a:t>
            </a:r>
            <a:r>
              <a:rPr lang="en-US" sz="2700" dirty="0" smtClean="0">
                <a:hlinkClick r:id="rId4"/>
              </a:rPr>
              <a:t>www.EastCountyMagazine.org</a:t>
            </a:r>
            <a:r>
              <a:rPr lang="en-US" sz="2700" dirty="0"/>
              <a:t>.</a:t>
            </a:r>
            <a:r>
              <a:rPr lang="en-US" sz="3100" dirty="0" smtClean="0"/>
              <a:t/>
            </a:r>
            <a:br>
              <a:rPr lang="en-US" sz="3100" dirty="0" smtClean="0"/>
            </a:br>
            <a:r>
              <a:rPr lang="en-US" sz="3100" dirty="0" smtClean="0"/>
              <a:t/>
            </a:r>
            <a:br>
              <a:rPr lang="en-US" sz="3100" dirty="0" smtClean="0"/>
            </a:br>
            <a:endParaRPr lang="en-US" sz="3100" dirty="0"/>
          </a:p>
        </p:txBody>
      </p:sp>
      <p:pic>
        <p:nvPicPr>
          <p:cNvPr id="3" name="Picture 2" descr="ECM logo-2011.jpg"/>
          <p:cNvPicPr>
            <a:picLocks noChangeAspect="1"/>
          </p:cNvPicPr>
          <p:nvPr/>
        </p:nvPicPr>
        <p:blipFill>
          <a:blip r:embed="rId5" cstate="print"/>
          <a:stretch>
            <a:fillRect/>
          </a:stretch>
        </p:blipFill>
        <p:spPr>
          <a:xfrm>
            <a:off x="1600200" y="4343400"/>
            <a:ext cx="6334125" cy="14763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400" dirty="0" smtClean="0"/>
              <a:t>McCain Valley is our land—set aside for public recreation. It is the gateway to three federal wilderness areas including the spectacular Carrizo Gorge.  Locals call it “our Grand Canyon.”</a:t>
            </a:r>
            <a:endParaRPr lang="en-US" sz="2400" dirty="0"/>
          </a:p>
        </p:txBody>
      </p:sp>
      <p:pic>
        <p:nvPicPr>
          <p:cNvPr id="6" name="Content Placeholder 5" descr="Jacumba2012-Carrizopeople-s.jpg"/>
          <p:cNvPicPr>
            <a:picLocks noGrp="1" noChangeAspect="1"/>
          </p:cNvPicPr>
          <p:nvPr>
            <p:ph idx="1"/>
          </p:nvPr>
        </p:nvPicPr>
        <p:blipFill>
          <a:blip r:embed="rId2" cstate="print"/>
          <a:stretch>
            <a:fillRect/>
          </a:stretch>
        </p:blipFill>
        <p:spPr>
          <a:xfrm>
            <a:off x="1083237" y="1600200"/>
            <a:ext cx="6977526" cy="4525963"/>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This is what we’re losing in McCain Valley.</a:t>
            </a:r>
            <a:endParaRPr lang="en-US" sz="3200" dirty="0"/>
          </a:p>
        </p:txBody>
      </p:sp>
      <p:pic>
        <p:nvPicPr>
          <p:cNvPr id="4" name="Content Placeholder 3" descr="McCain--rocks&amp;clouds-sm.jpg"/>
          <p:cNvPicPr>
            <a:picLocks noGrp="1" noChangeAspect="1"/>
          </p:cNvPicPr>
          <p:nvPr>
            <p:ph idx="1"/>
          </p:nvPr>
        </p:nvPicPr>
        <p:blipFill>
          <a:blip r:embed="rId2" cstate="print"/>
          <a:stretch>
            <a:fillRect/>
          </a:stretch>
        </p:blipFill>
        <p:spPr>
          <a:xfrm>
            <a:off x="251222" y="1752600"/>
            <a:ext cx="2057400" cy="2743200"/>
          </a:xfrm>
        </p:spPr>
      </p:pic>
      <p:pic>
        <p:nvPicPr>
          <p:cNvPr id="5" name="Picture 4" descr="McCainValleysnow1-Klimek.jpg"/>
          <p:cNvPicPr>
            <a:picLocks noChangeAspect="1"/>
          </p:cNvPicPr>
          <p:nvPr/>
        </p:nvPicPr>
        <p:blipFill>
          <a:blip r:embed="rId3" cstate="print"/>
          <a:stretch>
            <a:fillRect/>
          </a:stretch>
        </p:blipFill>
        <p:spPr>
          <a:xfrm>
            <a:off x="2438400" y="1752600"/>
            <a:ext cx="3505200" cy="2346456"/>
          </a:xfrm>
          <a:prstGeom prst="rect">
            <a:avLst/>
          </a:prstGeom>
        </p:spPr>
      </p:pic>
      <p:pic>
        <p:nvPicPr>
          <p:cNvPr id="6" name="Picture 5" descr="McCainValleyBigRock-BillParsons.png"/>
          <p:cNvPicPr>
            <a:picLocks noChangeAspect="1"/>
          </p:cNvPicPr>
          <p:nvPr/>
        </p:nvPicPr>
        <p:blipFill>
          <a:blip r:embed="rId4" cstate="print"/>
          <a:stretch>
            <a:fillRect/>
          </a:stretch>
        </p:blipFill>
        <p:spPr>
          <a:xfrm>
            <a:off x="152400" y="4572000"/>
            <a:ext cx="2819400" cy="1883758"/>
          </a:xfrm>
          <a:prstGeom prst="rect">
            <a:avLst/>
          </a:prstGeom>
        </p:spPr>
      </p:pic>
      <p:pic>
        <p:nvPicPr>
          <p:cNvPr id="7" name="Picture 6" descr="McCain-overlook.jpg"/>
          <p:cNvPicPr>
            <a:picLocks noChangeAspect="1"/>
          </p:cNvPicPr>
          <p:nvPr/>
        </p:nvPicPr>
        <p:blipFill>
          <a:blip r:embed="rId5" cstate="print"/>
          <a:stretch>
            <a:fillRect/>
          </a:stretch>
        </p:blipFill>
        <p:spPr>
          <a:xfrm>
            <a:off x="3124200" y="4267200"/>
            <a:ext cx="2819400" cy="2114550"/>
          </a:xfrm>
          <a:prstGeom prst="rect">
            <a:avLst/>
          </a:prstGeom>
        </p:spPr>
      </p:pic>
      <p:pic>
        <p:nvPicPr>
          <p:cNvPr id="13" name="Picture 12" descr="McCainValley-snowtruck-Klim.jpg"/>
          <p:cNvPicPr>
            <a:picLocks noChangeAspect="1"/>
          </p:cNvPicPr>
          <p:nvPr/>
        </p:nvPicPr>
        <p:blipFill>
          <a:blip r:embed="rId6" cstate="print"/>
          <a:stretch>
            <a:fillRect/>
          </a:stretch>
        </p:blipFill>
        <p:spPr>
          <a:xfrm>
            <a:off x="6096000" y="1752600"/>
            <a:ext cx="2819400" cy="1887367"/>
          </a:xfrm>
          <a:prstGeom prst="rect">
            <a:avLst/>
          </a:prstGeom>
        </p:spPr>
      </p:pic>
      <p:pic>
        <p:nvPicPr>
          <p:cNvPr id="14" name="Picture 13" descr="Jacumba2012-rockyroadBW-sm.jpg"/>
          <p:cNvPicPr>
            <a:picLocks noChangeAspect="1"/>
          </p:cNvPicPr>
          <p:nvPr/>
        </p:nvPicPr>
        <p:blipFill>
          <a:blip r:embed="rId7" cstate="print"/>
          <a:stretch>
            <a:fillRect/>
          </a:stretch>
        </p:blipFill>
        <p:spPr>
          <a:xfrm>
            <a:off x="6089410" y="4572000"/>
            <a:ext cx="2941457" cy="19812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normAutofit/>
          </a:bodyPr>
          <a:lstStyle/>
          <a:p>
            <a:pPr algn="l"/>
            <a:r>
              <a:rPr lang="en-US" sz="2800" dirty="0" smtClean="0"/>
              <a:t>Soon it will be filled with 100 or so wind turbines, each nearly 500 feet high. That’s over twice as tall as Powerlink, which was added in a portion of the valley.</a:t>
            </a:r>
            <a:endParaRPr lang="en-US" sz="2800" dirty="0"/>
          </a:p>
        </p:txBody>
      </p:sp>
      <p:pic>
        <p:nvPicPr>
          <p:cNvPr id="4" name="Content Placeholder 3" descr="Jacumba2012-towerandwindpol.jpg"/>
          <p:cNvPicPr>
            <a:picLocks noGrp="1" noChangeAspect="1"/>
          </p:cNvPicPr>
          <p:nvPr>
            <p:ph idx="1"/>
          </p:nvPr>
        </p:nvPicPr>
        <p:blipFill>
          <a:blip r:embed="rId2" cstate="print"/>
          <a:stretch>
            <a:fillRect/>
          </a:stretch>
        </p:blipFill>
        <p:spPr>
          <a:xfrm>
            <a:off x="1752600" y="2286000"/>
            <a:ext cx="5425017" cy="4068763"/>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fontScale="90000"/>
          </a:bodyPr>
          <a:lstStyle/>
          <a:p>
            <a:r>
              <a:rPr lang="en-US" dirty="0" smtClean="0"/>
              <a:t>How big are the turbines?</a:t>
            </a:r>
            <a:br>
              <a:rPr lang="en-US" dirty="0" smtClean="0"/>
            </a:br>
            <a:r>
              <a:rPr lang="en-US" sz="3200" dirty="0" smtClean="0"/>
              <a:t>Taller than the Statue of Liberty.  Taller than the highest building in downtown San Diego.</a:t>
            </a:r>
            <a:endParaRPr lang="en-US" dirty="0"/>
          </a:p>
        </p:txBody>
      </p:sp>
      <p:pic>
        <p:nvPicPr>
          <p:cNvPr id="4" name="Content Placeholder 3" descr="statueoflibertyandturbine.jpg"/>
          <p:cNvPicPr>
            <a:picLocks noGrp="1" noChangeAspect="1"/>
          </p:cNvPicPr>
          <p:nvPr>
            <p:ph idx="1"/>
          </p:nvPr>
        </p:nvPicPr>
        <p:blipFill>
          <a:blip r:embed="rId2" cstate="print"/>
          <a:stretch>
            <a:fillRect/>
          </a:stretch>
        </p:blipFill>
        <p:spPr>
          <a:xfrm>
            <a:off x="381000" y="2286000"/>
            <a:ext cx="2982889" cy="4221163"/>
          </a:xfrm>
        </p:spPr>
      </p:pic>
      <p:pic>
        <p:nvPicPr>
          <p:cNvPr id="5" name="Picture 4" descr="san diego skyline.jpg"/>
          <p:cNvPicPr>
            <a:picLocks noChangeAspect="1"/>
          </p:cNvPicPr>
          <p:nvPr/>
        </p:nvPicPr>
        <p:blipFill>
          <a:blip r:embed="rId3" cstate="print"/>
          <a:stretch>
            <a:fillRect/>
          </a:stretch>
        </p:blipFill>
        <p:spPr>
          <a:xfrm>
            <a:off x="3429000" y="3124200"/>
            <a:ext cx="5027481" cy="334327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1964</TotalTime>
  <Words>1103</Words>
  <Application>Microsoft Office PowerPoint</Application>
  <PresentationFormat>On-screen Show (4:3)</PresentationFormat>
  <Paragraphs>56</Paragraphs>
  <Slides>54</Slides>
  <Notes>1</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GONE WITH THE WIND? Impacts of industrial wind projects  on our region and our world </vt:lpstr>
      <vt:lpstr>Isn’t wind energy clean and green? Wind is a renewable resource. But like nuclear, once touted as clean because it doesn’t use fossil fuels or pollute the air, wind  power has hidden consequences.</vt:lpstr>
      <vt:lpstr>  Nationally, 376 million acres of our public lands are targeted for large-scale renewable energy projects. That’s twice the size of Texas!  20 million acres of that is  industrial wind and another 20 million acres is large-scale desert solar, mainly here in the southwest.  The majority is geothermal, which can include fracking, and some biofuels.  </vt:lpstr>
      <vt:lpstr>Over 50 large-scale wind and desert solar projects are proposed in San Diego’s East County and neighboring Imperial County.  Some are in Cleveland National Forest or other scenic areas, such as Santa Ysabel near Julian, McCain Valley, Ranchita, and Mt. Laguna.    These projects also need new roads, substations and power lines.  Is this the energy future that we want—or need--for our region?</vt:lpstr>
      <vt:lpstr>County Supervisors are set to consider a wind ordinance Dec. 5 that would make it easier to build industrial-scale wind projects in much of East County.     Already, the Bureau of Land Management and the County have approved Tule Wind, which will destroy beautiful McCain Valley. </vt:lpstr>
      <vt:lpstr>McCain Valley is our land—set aside for public recreation. It is the gateway to three federal wilderness areas including the spectacular Carrizo Gorge.  Locals call it “our Grand Canyon.”</vt:lpstr>
      <vt:lpstr>This is what we’re losing in McCain Valley.</vt:lpstr>
      <vt:lpstr>Soon it will be filled with 100 or so wind turbines, each nearly 500 feet high. That’s over twice as tall as Powerlink, which was added in a portion of the valley.</vt:lpstr>
      <vt:lpstr>How big are the turbines? Taller than the Statue of Liberty.  Taller than the highest building in downtown San Diego.</vt:lpstr>
      <vt:lpstr>Each turbine has a blade span wider than the wings of a 737 jetliner– about the size of a football field.  Each foundation hole is 238 feet wide. The destruction is huge. Doest this look green to you?</vt:lpstr>
      <vt:lpstr>Ocotillo is ground zero. 12,400 acres are being destroyed on our public land.</vt:lpstr>
      <vt:lpstr>  These century-old ocotillos have been bulldozed.  </vt:lpstr>
      <vt:lpstr>Pattern Energy claimed it would be “minimal impact”</vt:lpstr>
      <vt:lpstr>Nothing could stop this project with the new federal fast-tracking process. First they claimed no endangered bighorn were there.  When we sent photos proving they were, Secretary of the Interior Ken Salazar issued take permits allowing Pattern to kill them. There are only about 900 of these beautiful animals left.</vt:lpstr>
      <vt:lpstr>McCain Valley is habitat for both bighorn sheep and golden eagles.  Take permits are likely, since turbines’ sharp blades  slaughter birds. Altamont wind farm alone has killed thousands of golden eagles. Save the Eagles says California’s eagle population verges on collapse due to wind turbines.  Birds suffer terribly, with wings cut off and worse. The industry claims radar can protect birds and shut down turbines, but can’t produce a single video to prove it’s ever worked, anywhere.</vt:lpstr>
      <vt:lpstr>Across America, Native American sacred sites are being sacrificed for “green” energy – and promises to tribes are being broken. Places like this ancient spoke wheel geoglyph, “protected” on the National Registry of Historic Places, are being desecrated. So are graves of their ancestors and Coyote Mountains, which they believe is where creation began.</vt:lpstr>
      <vt:lpstr> Pattern refused to check for ancient burial sites. So Indians hired forensic dogs. In a couple of days they found 50 sites in Ocotillo, which means Valley of the Dead and others in McCain Valley.  A judge refused to issue a temporary restraining order . The BLM wouldn’t call the Coroner to confirm human remains. Pattern  keeps building.  The Indians are heartsick.</vt:lpstr>
      <vt:lpstr>The Inspector General for the U.S. Dept. of the Interior issued a scathing report accusing the Bureau of Land Management of failing to provide proper oversight on big energy projects.</vt:lpstr>
      <vt:lpstr>In Ocotillo, they broke all the rules. Nobody did anything.  The EIR required dust control. Water trucks only showed up if citizens came with cameras.  The dust here carries deadly Valley Fever spores.  Does this dust bowl look safe for residents or workers?</vt:lpstr>
      <vt:lpstr>The EIR allowed 42 miles of new roads, up to 36 feet wide. But Some were built over 100 feet wide.  Everyone complained, same with the dust, but nothing was done. So called “monitors” are turning a blind eye to blatant violations. They  are paid by Pattern.</vt:lpstr>
      <vt:lpstr>Pattern diverted drainage without authorization. The result?  They flooded the town of Ocotillo—with a FLAMMABLE white chemical on people’s lawns where children play! They also spilled or dumped chemicals over the aquifer, the town’s only source of drinking water.  No cleanup was ever done. </vt:lpstr>
      <vt:lpstr>Just days later, the Vallecitos Lightning Fires ignited the mountainside behind Ocotillo. What if a spark had blown onto all that flammable white chemical residue?</vt:lpstr>
      <vt:lpstr>Ocotillo Express wind shares a 5-mile border with Anza Borrego Desert State Park.  The Park Service suppressed a report on negative impacts on the park. How much lost tourism revenues will there be?</vt:lpstr>
      <vt:lpstr>When photographer Jim Pelley bought his home in Ocotillo, he was told lands on 3 sides were protected federal and state preserves that could never be developed.  Here is his view then, and now. </vt:lpstr>
      <vt:lpstr>Pattern refuses to compensate for lost property values. An appraiser who studied homes near wind farms says they lose 40% of their value even several miles away. The closest turbine is just 1500 feet from Jim’s house-and he’s surrounded by them on 3 sides.</vt:lpstr>
      <vt:lpstr>Do we want this in East County?</vt:lpstr>
      <vt:lpstr>Pattern said its project was within 3 miles of an earthquake fault.  Actually the turbines are ON the fault—or very, very close, on both sides.</vt:lpstr>
      <vt:lpstr>The BLM approved this without seismic engineering to prove it’s safe. What happens if a big quake hits?  Experts interviewed say the ground can liquefy, since the turbines are in sand over an aquifer (water).  Turbines  have collapsed elsewhere from far less stress than a major quake—like this one in Wyoming.</vt:lpstr>
      <vt:lpstr>The odds of a major quake striking within 50 miles of Ocotillo within 50 years are 89%.  Turbines can throw off blades up to a mile away – each weighing several tons.  How can this be safe for people living, driving, hiking or camping nearby?  This summer a quake swarm of over 200 minor tremors struck Ocotillo the day the first turbine was built.  The foundation cracked.  What happens if the ground ruptures , as it did in Mexico?  </vt:lpstr>
      <vt:lpstr>    Wind turbines cause serious health harm  Dr. Nina Pierpoint of Johns-Hopkins Medical School documented Wind Turbine Syndrome. Around the world, thousands living near turbines are ill. Symptoms include heart palpitations, ear pain and pressure, nosebleeds, headaches and more. Turbines are noisy, but the infrasound you don’t hear is more dangerous. Infrasound is documented to harm whales and other animals. Long-term it may cause Vibracoustic Disease including organ damage.    Some families near turbines have fled their  homes, unable to live there anymore.  </vt:lpstr>
      <vt:lpstr>Stray voltage is dangerous, too In Campo, stray voltage/ground current 1,000 times higher than normal was measured inside Manzanita Indians’ tribal hall, church and homes.    60 Manzanita Indians  near Kumeyaay Wind are ill with cancer or other ailments . They have been accepted into a University of California health study to confirm if turbines made them sick.  Yet nothing’s being done to protect them. The owner wants to triple the size of the wind farm—with turbines twice as tall.  .</vt:lpstr>
      <vt:lpstr>Why did our County Health Department issue a whitewash report claiming wind turbines don’t cause health problems?  How could they rely on outdated and discredited data and ignore 60 ill Native Americans right here?   Campo’s wind farm blew apart in a 2009 storm. Every turbine blade was replaced. Debris was hurled a mile away. Why? Nobody will say. Rusted debris still litters fields.   This is a pattern. Pattern’s predecessor built Campo’s Kumeyaay Wind, which SDG&amp;E called a “success story” in its application to the CPUC for Ocotillo.</vt:lpstr>
      <vt:lpstr>Ranchers near turbines have reported high rates of miscarriages and stillbirths in livestock. Some chickens near turbines lay eggs with no shells. Herds of goats and cattle near turbines have died mysteriously.  How safe are turbines near pregnant women? We don’t know, because no one’s ever tested their safety—not even on animals. </vt:lpstr>
      <vt:lpstr> WIND TURBINES ARE FIRE HAZARDS Each contains over 200 gallons of flammable lubricating oil Turbines malfunction and burst into flames They are also giant lighting rods Wind turbines have cause at least 190 fires, including wildfires Iberdrola, developer of Tule Wind, won’t tell us what make of turbines they will use. Is it Gamesa, which they own part of, and which has had fire problems?  </vt:lpstr>
      <vt:lpstr> FIREFIGHTERS CAN’T STOP  THESE FIRES  Rural firefighters’ ladders  can’t reach 500-foot-tall wind turbines It’s too dangerous to fight fires under whirling blades  Air drops of fire retardant chemicals work best at 100-150 feet. They can’t use these over tall turbines. </vt:lpstr>
      <vt:lpstr>Tule Wind is near where the Harris Fire started, fueled by 100 mph winds, and very near where the Shockey Fire just left 11 families homeless and killed an elderly man.  If they can’t fight fires now, how can they possibly stop a fire fueled by all that oil in those turbines?  A FIRE THAT STARTS AT AN EAST COUNTY WIND FARM COULD BURN ALL THE WAY TO THE SEA!</vt:lpstr>
      <vt:lpstr>     How much energy do turbines actually save?  In Ocotillo the wind speed is only a class 2, below the minimum federal standard for viability. So how did Pattern Energy get the right to destroy federal land with our tax dollars?  Protesters offered to pay any child who could fly a kite for one minute.  Nobody could.   It’s a wind project with no wind.       </vt:lpstr>
      <vt:lpstr>Wind turbines use fossil fuels! Turbines are often manufactured overseas  in coal-fired plants. How much fuel does it take to make them? How much fuel does it take to ship each 100-ton turbine overseas? Then transport them on trains?  Each turbine takes 10 trucks to deliver. How much fuel to bulldoze a desert or blast tops off mountains? To build all the roads, substations, and power lines?  Now we’re told we need gas “peaker” power plants for “when the wind doesn’t blow.”   Wind projects also destroy forests/plants that absorb greenhouse gases.   ARE THEY REALLY GREEN AT ALL? OR IS IT JU$T THE MONEY?</vt:lpstr>
      <vt:lpstr> The new federal fast-track process takes away our voices.  People in Ocotillo and McCain Valley areas tried everything. They couldn’t stop these projects.  Before the approvals: Their testimony was ignored by public officials. People weren’t allowed to speak at a key BLM meeting. Huge concerns raised were not addressed in the EIR.   The EIR was 5,000 pages. There wasn’t time to read it. One lawyer got notice of major changes just an hour  before the project was approved. Even pleas from Reps Filner and  Hunter were ignored.  </vt:lpstr>
      <vt:lpstr>After the approvals:  People staged protests and held a funeral for the desert. Indians held a wake for their lost ancestors. Many lawsuits were filed.  You can’t file until after a project is approved but construction starts the next day. With court backlogs, TRO requests took months to be heard. By then, the Ocotillo project was largely built.</vt:lpstr>
      <vt:lpstr>This can happen here, too. It’s happening across America and around the world.</vt:lpstr>
      <vt:lpstr>Why is this happening?  It started with Dick Cheney and those secret meetings with energy executives. Remember ENRON?  The Bush administration opened public lands up as “energy corridors” including much of East County – it’s how we got Powerlink through Cleveland National Forest and formerly protected BLM lands.</vt:lpstr>
      <vt:lpstr>      The Obama administration expanded that in its quest for renewable power to stop global climate change. Just this week, the President announced he wants to open even more public lands.   Some say the fix is in.  David Hayes, former lobbyist for Sempra/SDG&amp;E, is deputy secretary of the Interior.   Mitt  Romney would make things even worse. He wants to open up even national parks for oil drilling and fracking.  They cut down a 100-year-old ocotillo forest to build this. Is this how we want our public lands to look?      </vt:lpstr>
      <vt:lpstr> Ironically,  many wind projects built are producing only a small fraction of the power promised.  Why is that?  There were no independent verifications of wind speeds, and no analysis of energy savings vs. fossil fuels used to create these boondoggles. </vt:lpstr>
      <vt:lpstr>   It’s all a big land grab. Follow the money! Many big wind companies and desert solar firms are now owned by big oil companies and utilities.   The Carlyle Group owns Pattern Energy.  BP has a solar company trying to build a project in Jacumba. That gas peaker plant proposed at Mission Trails for when the wind won’t blow? It’s owned by Goldman Sachs.    Big banks and financial interests are in cahoots with oil and utility companies to take our public lands—paid for with our taxpayer money in the form of production tax credits and subsidies.   </vt:lpstr>
      <vt:lpstr> There are problems with desert solar, too.  They scrape bare thousands of acres, destroying habitat and Native American sacred places.  The military warns that certain types of large-scale solar can interfere with aircraft radar and even attract a heat-seeking missile .  Plus they need more power lines built to connect to remote locations.  SO WHAT ARE THE ALTERNATIVES? </vt:lpstr>
      <vt:lpstr>     Climate change is a serious concern. But there are better choices.  The world’s top climate scientists agree that we are at a tipping point.   But we don’t have to destroy the earth to save it.  There are much better solutions!  Even if you’re a skeptic on climate change, locally generated solar on rooftops and parking lots makes sense economically.   Solar installers in San Diego make $20 to $40 an hour.  We can create good-paying jobs and rebuild our economy if we just stop subsidizing corporate boondoggles!  We can even make it work without subsidies.      </vt:lpstr>
      <vt:lpstr>Germany has less sunshine than the U.S., but has much more solar. Why?  Germany gives incentives to homeowners and business owners – not powerful corporations. They have feed-in tariffs. We don’t.  They allow homeowners and business owners who generate more power than they use to sell it back to the grid—and make a profit.  In California, utility companies have thus far blocked legislation to allow this here.  San Diego has among the highest fees for solar permits. Let’s change that.  We also need a PACE program, so there will be no up-front costs to install solar.  You could pay for it over time through property taxes—using savings on your energy bill. No tax dollars would be needed. </vt:lpstr>
      <vt:lpstr>Vertical axis wind turbines are also options.  These are small in scale, don’t kill birds, make loud noise or harm health.  They can be installed atop homes or office buildings, or on the ground.  These are common in parts of Europe.</vt:lpstr>
      <vt:lpstr>  How do we break the utilities’ stranglehold on power?  Through competition!  Engineer Bill Powers is launching a local energy cooperative called a community choice aggregate (CCA).It will compete against SDG&amp;E. You can choose where to buy power.  The cooperative will only buy locally generated, clean energy.  It will NOT buy from industrial-scale wind, desert solar, or fossil fuel plants.  All power will come from rooftop and parking lot solar, vertical axis wind or other sane, clean choices.  Mayoral candidate Bob Filner, a Democrat, and Supervisor Dianne Jacob, both support this.  Now that’s what I call green! </vt:lpstr>
      <vt:lpstr>  WHAT YOU CAN DO TO SEEK SAFE, SANE “GREEN” ENERGY POLICIES  Tell our elected officials and candidates at all levels:   Make energy projects on public lands a last choice, not a first choice.   Require that the first choices be affordable energy options with the least negative impacts-- such as rooftop solar or vertical axis wind. Give priority to projects that help people—not big corporations.   Give communities a choice in how to produce renewable energy  and/or conserve. Incentivize rooftop solar through PACE programs, low fees and other measures.   Support conservation! Retrofit and weatherize buildings in East County to cut energy use and create jobs.  Immediately ban industrial wind turbines in fire-prone areas like East County, which is now in the worst drought since the 1930s.    Require a life-cycle cost/benefit analysis of all projects receiving tax dollars or proposed on public lands.  </vt:lpstr>
      <vt:lpstr>  FEDERAL   Stop using our tax dollars to destroy public lands! Oppose extending wind production tax credits.   Demand oversight! We need monitors not paid for or hand-picked by wind developers on site at all time. Hold hearings on the abuses occurring.  Stop fast-tracking! Hold hearings on problems it’s caused. Allow more time for public input and adequate time for temporary restraining orders to be heard before construction commences.  STATE   Change incentives and mandates at the state level. Renewable energy goals are good, forcing industrial wind turbines that destroy communities and public lands are bad.  Introduce a comprehensive bill that incorporates the points above!  Ask state representatives to ask federal representatives to take the above actions.  COUNTY   Oppose the proposed County Wind Ordinance.  Protect our communities and wild places!   Support a local energy cooperative so we will have an alternative to SDG&amp;E, which wants ratepayers--ot shareholders--to pay for wildfires it caused and a failing nuclear plant.  Ask county officials to ask state and federal officials to take the above actions. </vt:lpstr>
      <vt:lpstr>The wind industry now wants to build in less and less windy areas, with even taller turbines—1,000 feet tall now in Europe.   If  we don’t work together to stop this, this could happen where you live...even if you’re not in East County!</vt:lpstr>
      <vt:lpstr>  If you have questions, or would like this presentation for your organization, contact editor@eastcountymagazine.org or call (619)698-7617.   If you would like to volunteer to help build a new website, www.SavePublicLands.org (coming soon) please let us know.  Find more information on these issues in the “Green Living” section at www.EastCountyMagazine.org.  </vt:lpstr>
    </vt:vector>
  </TitlesOfParts>
  <Company>Writer, Ink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Miriam Raftery</dc:creator>
  <cp:lastModifiedBy>Miriam Raftery</cp:lastModifiedBy>
  <cp:revision>57</cp:revision>
  <dcterms:created xsi:type="dcterms:W3CDTF">2012-10-15T21:15:32Z</dcterms:created>
  <dcterms:modified xsi:type="dcterms:W3CDTF">2012-10-18T17:36:40Z</dcterms:modified>
</cp:coreProperties>
</file>