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58" r:id="rId6"/>
    <p:sldId id="273" r:id="rId7"/>
    <p:sldId id="259" r:id="rId8"/>
    <p:sldId id="260" r:id="rId9"/>
    <p:sldId id="261" r:id="rId10"/>
    <p:sldId id="262" r:id="rId11"/>
    <p:sldId id="263" r:id="rId12"/>
    <p:sldId id="264" r:id="rId13"/>
    <p:sldId id="266" r:id="rId14"/>
    <p:sldId id="267" r:id="rId15"/>
    <p:sldId id="265" r:id="rId16"/>
    <p:sldId id="268" r:id="rId17"/>
    <p:sldId id="269" r:id="rId18"/>
    <p:sldId id="270" r:id="rId19"/>
    <p:sldId id="276" r:id="rId20"/>
    <p:sldId id="274" r:id="rId21"/>
    <p:sldId id="275" r:id="rId22"/>
    <p:sldId id="278"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173A5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BC8B-DFE1-4B90-B17E-16FB1DE3A8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385515-5C73-42F5-9832-02175898F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B9640-FF54-4FBE-B6A9-0B034748AF18}"/>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5631654B-204C-490D-96EE-1AB62EFEE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29502-6400-46E7-AC25-B94AD0FB722F}"/>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73348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16C4-809E-48C4-B65C-270243BFEB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E0E55E-1A59-4BB3-B1C9-F94FBB0B95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1E87B-0150-4F49-BC70-EC738B4DC429}"/>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11E0FD39-9344-4885-ADC0-7CF3ADF73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4C2CB-96F0-4CC9-B09D-3F6C5F9AD391}"/>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126632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FB8763-F81C-46DC-B8A1-C5642A327C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2B626-7A66-408D-9FCB-1DC1FEB13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8D937-6F78-4A39-8ACF-1B7D9D1776D6}"/>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25FC2C4A-3632-4869-B9B6-EA5D95382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5911A-B74F-428D-983E-D865AA90A0B2}"/>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75182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453C-60BB-4836-A08F-DFEE21E16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AC2DB-DCF7-4AD0-BE96-92998D0211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D653C-2318-40F6-8D4D-DC4285B7B539}"/>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EBD02466-32D9-4A71-9395-920A8A23B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3A3F3-FB7C-4E8F-AF2F-FA55A8B06D50}"/>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343303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1F75-E791-4F2F-A79D-A47A0D05A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4FDF3-F4A2-48BE-B5C9-E3A08DE87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5FFC8-9159-42F5-BCD9-3D1FB6E1D02F}"/>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2F8161A4-4DDF-4097-87B5-EA1F314D6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AA0A8-6648-4917-AC39-91F995629C9A}"/>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320165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6611-672E-4FE8-8A26-97D56FE8E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9F64F-558F-49F3-B508-B74D7F1090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3AB85A-59E8-46E3-8E40-0EDBDFC3DD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5AD0D-44DE-45BF-899F-69EF08F6A846}"/>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6" name="Footer Placeholder 5">
            <a:extLst>
              <a:ext uri="{FF2B5EF4-FFF2-40B4-BE49-F238E27FC236}">
                <a16:creationId xmlns:a16="http://schemas.microsoft.com/office/drawing/2014/main" id="{172F489B-563A-4DF5-8970-4B6BE14AE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EECF8-E1F9-46F6-887D-FB54941167FA}"/>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164256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8BC0-8F12-4BB9-BA76-8AF9D61909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C253DA-CB4E-47C8-8DDC-8EE7FCA712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BAF7F7-CCC6-4324-A0DB-6D86E5D02E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367E26-44BB-49F8-A9E2-0D7F2ED6E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F7CEF-1E6B-4A42-9C6D-76B6A859FE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B33F6E-0280-4708-B1CF-DFC216B2D56F}"/>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8" name="Footer Placeholder 7">
            <a:extLst>
              <a:ext uri="{FF2B5EF4-FFF2-40B4-BE49-F238E27FC236}">
                <a16:creationId xmlns:a16="http://schemas.microsoft.com/office/drawing/2014/main" id="{C82C8A9B-03C7-48E2-9568-31248CCE8A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364CED-B0B7-4F5F-AE2F-C7D429C79461}"/>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120770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CC31-4D9E-444F-982A-08FF72A0C2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61A42A-71E4-479F-87EA-A5960D1C68D1}"/>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4" name="Footer Placeholder 3">
            <a:extLst>
              <a:ext uri="{FF2B5EF4-FFF2-40B4-BE49-F238E27FC236}">
                <a16:creationId xmlns:a16="http://schemas.microsoft.com/office/drawing/2014/main" id="{CD7058D8-B683-454E-AFB5-E2C74FEA75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E23FCA-8707-4E76-913F-AA46E97447B6}"/>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218724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391AF-E6BA-47ED-BB17-BF93363257B4}"/>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3" name="Footer Placeholder 2">
            <a:extLst>
              <a:ext uri="{FF2B5EF4-FFF2-40B4-BE49-F238E27FC236}">
                <a16:creationId xmlns:a16="http://schemas.microsoft.com/office/drawing/2014/main" id="{913BCEB1-DFAF-4261-9E2F-68EEC1AE94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3ECB99-6AEC-4052-B318-F55CD9EDC7E0}"/>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294427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B09F-9BEF-48A5-AA41-BAFFEB9A7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42CE88-2C38-493E-BFFD-74AC3CF36A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45F962-3E85-4AF7-97EB-5E12777DC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D36E4-53F6-441A-BBE7-C82C27660977}"/>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6" name="Footer Placeholder 5">
            <a:extLst>
              <a:ext uri="{FF2B5EF4-FFF2-40B4-BE49-F238E27FC236}">
                <a16:creationId xmlns:a16="http://schemas.microsoft.com/office/drawing/2014/main" id="{E3C96688-51F4-45C2-834D-11CCE33AE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0C474-B026-45C6-96BA-512EA3D49014}"/>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87467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2631-2DCB-45F6-B66F-6EAFA3428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8B6E3A-14B3-468D-983A-386E7195D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504DA9-390D-4E3C-BCA7-5D8D9A9D7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D077E-E596-4218-887A-740F8E52F1C3}"/>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6" name="Footer Placeholder 5">
            <a:extLst>
              <a:ext uri="{FF2B5EF4-FFF2-40B4-BE49-F238E27FC236}">
                <a16:creationId xmlns:a16="http://schemas.microsoft.com/office/drawing/2014/main" id="{28E1D5DA-7DB5-4140-AFE2-ACA3D8F35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B4CB4-8720-46EB-B449-5A4D539533D1}"/>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350296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D8B6D-CE3B-4BF9-A3CD-D0BECBCA5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0EA00-CFB2-49D5-B44E-7CC3BB220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01A22-40CE-4165-ACFE-431E174C4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C62EA8CA-5113-40C9-A22B-679190B14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0B1687-AB64-4B91-9CF5-296889914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05D6E-6BD3-4607-AB1D-976D2DD6C3B1}" type="slidenum">
              <a:rPr lang="en-US" smtClean="0"/>
              <a:t>‹#›</a:t>
            </a:fld>
            <a:endParaRPr lang="en-US"/>
          </a:p>
        </p:txBody>
      </p:sp>
    </p:spTree>
    <p:extLst>
      <p:ext uri="{BB962C8B-B14F-4D97-AF65-F5344CB8AC3E}">
        <p14:creationId xmlns:p14="http://schemas.microsoft.com/office/powerpoint/2010/main" val="250860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www.eastcountymedia.org/donat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ditor@eastcountymagazine.org"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2C0ACAC6-6122-49D2-A185-CB014ECF50AF" TargetMode="External"/><Relationship Id="rId7" Type="http://schemas.openxmlformats.org/officeDocument/2006/relationships/image" Target="../media/image21.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cid:C8A66E37-8570-4F29-9A78-E549C3215B7A"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32E9-C5C0-4E83-A55E-54C6819824D2}"/>
              </a:ext>
            </a:extLst>
          </p:cNvPr>
          <p:cNvSpPr>
            <a:spLocks noGrp="1"/>
          </p:cNvSpPr>
          <p:nvPr>
            <p:ph type="ctrTitle"/>
          </p:nvPr>
        </p:nvSpPr>
        <p:spPr>
          <a:xfrm>
            <a:off x="1152939" y="659959"/>
            <a:ext cx="10050449" cy="1741336"/>
          </a:xfrm>
        </p:spPr>
        <p:txBody>
          <a:bodyPr/>
          <a:lstStyle/>
          <a:p>
            <a:endParaRPr lang="en-US" dirty="0"/>
          </a:p>
        </p:txBody>
      </p:sp>
      <p:sp>
        <p:nvSpPr>
          <p:cNvPr id="3" name="Subtitle 2">
            <a:extLst>
              <a:ext uri="{FF2B5EF4-FFF2-40B4-BE49-F238E27FC236}">
                <a16:creationId xmlns:a16="http://schemas.microsoft.com/office/drawing/2014/main" id="{2DE4AD81-03E1-441E-A625-87E5506BDF5A}"/>
              </a:ext>
            </a:extLst>
          </p:cNvPr>
          <p:cNvSpPr>
            <a:spLocks noGrp="1"/>
          </p:cNvSpPr>
          <p:nvPr>
            <p:ph type="subTitle" idx="1"/>
          </p:nvPr>
        </p:nvSpPr>
        <p:spPr>
          <a:xfrm>
            <a:off x="1335819" y="2615979"/>
            <a:ext cx="9740347" cy="4015409"/>
          </a:xfrm>
        </p:spPr>
        <p:txBody>
          <a:bodyPr/>
          <a:lstStyle/>
          <a:p>
            <a:endParaRPr lang="en-US" dirty="0"/>
          </a:p>
        </p:txBody>
      </p:sp>
      <p:pic>
        <p:nvPicPr>
          <p:cNvPr id="7" name="Picture 6">
            <a:extLst>
              <a:ext uri="{FF2B5EF4-FFF2-40B4-BE49-F238E27FC236}">
                <a16:creationId xmlns:a16="http://schemas.microsoft.com/office/drawing/2014/main" id="{DAC55CF3-3199-4C73-BB49-5B1F8CF7E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636" y="2676756"/>
            <a:ext cx="5157259" cy="3954631"/>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511790FC-1B3E-4A01-A7CB-7B846A721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275" y="744718"/>
            <a:ext cx="5331190" cy="1546045"/>
          </a:xfrm>
          <a:prstGeom prst="rect">
            <a:avLst/>
          </a:prstGeom>
        </p:spPr>
      </p:pic>
    </p:spTree>
    <p:extLst>
      <p:ext uri="{BB962C8B-B14F-4D97-AF65-F5344CB8AC3E}">
        <p14:creationId xmlns:p14="http://schemas.microsoft.com/office/powerpoint/2010/main" val="260800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72F2-A193-4281-9F09-DEF221788F30}"/>
              </a:ext>
            </a:extLst>
          </p:cNvPr>
          <p:cNvSpPr>
            <a:spLocks noGrp="1"/>
          </p:cNvSpPr>
          <p:nvPr>
            <p:ph type="title"/>
          </p:nvPr>
        </p:nvSpPr>
        <p:spPr/>
        <p:txBody>
          <a:bodyPr/>
          <a:lstStyle/>
          <a:p>
            <a:pPr algn="ctr"/>
            <a:r>
              <a:rPr lang="en-US" dirty="0">
                <a:solidFill>
                  <a:srgbClr val="009999"/>
                </a:solidFill>
              </a:rPr>
              <a:t>Healthcare Honorable Mentions</a:t>
            </a:r>
          </a:p>
        </p:txBody>
      </p:sp>
      <p:sp>
        <p:nvSpPr>
          <p:cNvPr id="3" name="Content Placeholder 2">
            <a:extLst>
              <a:ext uri="{FF2B5EF4-FFF2-40B4-BE49-F238E27FC236}">
                <a16:creationId xmlns:a16="http://schemas.microsoft.com/office/drawing/2014/main" id="{3CFFBE84-4DA8-414E-8BCB-B2FB1DE108DD}"/>
              </a:ext>
            </a:extLst>
          </p:cNvPr>
          <p:cNvSpPr>
            <a:spLocks noGrp="1"/>
          </p:cNvSpPr>
          <p:nvPr>
            <p:ph idx="1"/>
          </p:nvPr>
        </p:nvSpPr>
        <p:spPr>
          <a:xfrm>
            <a:off x="838200" y="1849478"/>
            <a:ext cx="10515600" cy="4351338"/>
          </a:xfrm>
        </p:spPr>
        <p:txBody>
          <a:bodyPr/>
          <a:lstStyle/>
          <a:p>
            <a:pPr marL="0" indent="0">
              <a:buNone/>
            </a:pPr>
            <a:r>
              <a:rPr lang="en-US" dirty="0"/>
              <a:t>Dr. Raed Al-Naser                   Dr. William Tseng              Dr. Wilma Wooten</a:t>
            </a:r>
          </a:p>
          <a:p>
            <a:pPr marL="0" indent="0">
              <a:buNone/>
            </a:pPr>
            <a:r>
              <a:rPr lang="en-US" dirty="0"/>
              <a:t>Sharp-Grossmont Hospital    Kaiser Permanente           County Public                                    								      Health Director</a:t>
            </a:r>
          </a:p>
          <a:p>
            <a:pPr marL="0" indent="0">
              <a:buNone/>
            </a:pPr>
            <a:endParaRPr lang="en-US" dirty="0"/>
          </a:p>
        </p:txBody>
      </p:sp>
      <p:pic>
        <p:nvPicPr>
          <p:cNvPr id="4" name="Picture 3">
            <a:extLst>
              <a:ext uri="{FF2B5EF4-FFF2-40B4-BE49-F238E27FC236}">
                <a16:creationId xmlns:a16="http://schemas.microsoft.com/office/drawing/2014/main" id="{9E93E933-46AB-4E14-A746-3C04F5A37C51}"/>
              </a:ext>
            </a:extLst>
          </p:cNvPr>
          <p:cNvPicPr/>
          <p:nvPr/>
        </p:nvPicPr>
        <p:blipFill>
          <a:blip r:embed="rId2">
            <a:extLst>
              <a:ext uri="{28A0092B-C50C-407E-A947-70E740481C1C}">
                <a14:useLocalDpi xmlns:a14="http://schemas.microsoft.com/office/drawing/2010/main" val="0"/>
              </a:ext>
            </a:extLst>
          </a:blip>
          <a:stretch>
            <a:fillRect/>
          </a:stretch>
        </p:blipFill>
        <p:spPr>
          <a:xfrm>
            <a:off x="1430144" y="3315047"/>
            <a:ext cx="2128673" cy="2657101"/>
          </a:xfrm>
          <a:prstGeom prst="rect">
            <a:avLst/>
          </a:prstGeom>
        </p:spPr>
      </p:pic>
      <p:pic>
        <p:nvPicPr>
          <p:cNvPr id="5" name="Picture 4">
            <a:extLst>
              <a:ext uri="{FF2B5EF4-FFF2-40B4-BE49-F238E27FC236}">
                <a16:creationId xmlns:a16="http://schemas.microsoft.com/office/drawing/2014/main" id="{8155B9F1-4916-4E6C-B5C2-878977C4FD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57053" y="3273605"/>
            <a:ext cx="1854929" cy="2739984"/>
          </a:xfrm>
          <a:prstGeom prst="rect">
            <a:avLst/>
          </a:prstGeom>
          <a:noFill/>
          <a:ln>
            <a:noFill/>
          </a:ln>
        </p:spPr>
      </p:pic>
      <p:pic>
        <p:nvPicPr>
          <p:cNvPr id="6" name="Picture 5" descr="Wilma Wooten - Public Health Accreditation Board">
            <a:extLst>
              <a:ext uri="{FF2B5EF4-FFF2-40B4-BE49-F238E27FC236}">
                <a16:creationId xmlns:a16="http://schemas.microsoft.com/office/drawing/2014/main" id="{A4B31D1B-F3AD-4865-95EA-D83BAEDD40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889558" y="3232164"/>
            <a:ext cx="1796995" cy="2739984"/>
          </a:xfrm>
          <a:prstGeom prst="rect">
            <a:avLst/>
          </a:prstGeom>
          <a:noFill/>
          <a:ln>
            <a:noFill/>
          </a:ln>
        </p:spPr>
      </p:pic>
    </p:spTree>
    <p:extLst>
      <p:ext uri="{BB962C8B-B14F-4D97-AF65-F5344CB8AC3E}">
        <p14:creationId xmlns:p14="http://schemas.microsoft.com/office/powerpoint/2010/main" val="57312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629A-759C-4F9F-BE62-CC627DE3EBE4}"/>
              </a:ext>
            </a:extLst>
          </p:cNvPr>
          <p:cNvSpPr>
            <a:spLocks noGrp="1"/>
          </p:cNvSpPr>
          <p:nvPr>
            <p:ph type="title"/>
          </p:nvPr>
        </p:nvSpPr>
        <p:spPr/>
        <p:txBody>
          <a:bodyPr/>
          <a:lstStyle/>
          <a:p>
            <a:r>
              <a:rPr lang="en-US" dirty="0">
                <a:solidFill>
                  <a:srgbClr val="009999"/>
                </a:solidFill>
              </a:rPr>
              <a:t>                         Special Award: </a:t>
            </a:r>
            <a:br>
              <a:rPr lang="en-US" dirty="0">
                <a:solidFill>
                  <a:srgbClr val="009999"/>
                </a:solidFill>
              </a:rPr>
            </a:br>
            <a:r>
              <a:rPr lang="en-US" dirty="0">
                <a:solidFill>
                  <a:srgbClr val="009999"/>
                </a:solidFill>
              </a:rPr>
              <a:t>        Community Benefactor Champion</a:t>
            </a:r>
          </a:p>
        </p:txBody>
      </p:sp>
      <p:sp>
        <p:nvSpPr>
          <p:cNvPr id="3" name="Content Placeholder 2">
            <a:extLst>
              <a:ext uri="{FF2B5EF4-FFF2-40B4-BE49-F238E27FC236}">
                <a16:creationId xmlns:a16="http://schemas.microsoft.com/office/drawing/2014/main" id="{0D4245F7-4C0D-4B01-BE6F-42561502F104}"/>
              </a:ext>
            </a:extLst>
          </p:cNvPr>
          <p:cNvSpPr>
            <a:spLocks noGrp="1"/>
          </p:cNvSpPr>
          <p:nvPr>
            <p:ph idx="1"/>
          </p:nvPr>
        </p:nvSpPr>
        <p:spPr/>
        <p:txBody>
          <a:bodyPr/>
          <a:lstStyle/>
          <a:p>
            <a:pPr marL="0" indent="0">
              <a:buNone/>
            </a:pPr>
            <a:r>
              <a:rPr lang="en-US" dirty="0"/>
              <a:t>                Erica Pinto, Chairwoman, Jamul Indian Village</a:t>
            </a:r>
          </a:p>
          <a:p>
            <a:pPr marL="0" indent="0">
              <a:buNone/>
            </a:pPr>
            <a:endParaRPr lang="en-US" dirty="0"/>
          </a:p>
        </p:txBody>
      </p:sp>
      <p:pic>
        <p:nvPicPr>
          <p:cNvPr id="4" name="Picture 3">
            <a:extLst>
              <a:ext uri="{FF2B5EF4-FFF2-40B4-BE49-F238E27FC236}">
                <a16:creationId xmlns:a16="http://schemas.microsoft.com/office/drawing/2014/main" id="{67358A67-ED90-4460-8464-2EA9286CDE3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039262" y="2295539"/>
            <a:ext cx="3657599" cy="3167008"/>
          </a:xfrm>
          <a:prstGeom prst="rect">
            <a:avLst/>
          </a:prstGeom>
        </p:spPr>
      </p:pic>
    </p:spTree>
    <p:extLst>
      <p:ext uri="{BB962C8B-B14F-4D97-AF65-F5344CB8AC3E}">
        <p14:creationId xmlns:p14="http://schemas.microsoft.com/office/powerpoint/2010/main" val="366676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5CF3-C54A-4183-9A16-7DE07E07FD09}"/>
              </a:ext>
            </a:extLst>
          </p:cNvPr>
          <p:cNvSpPr>
            <a:spLocks noGrp="1"/>
          </p:cNvSpPr>
          <p:nvPr>
            <p:ph type="title"/>
          </p:nvPr>
        </p:nvSpPr>
        <p:spPr>
          <a:xfrm>
            <a:off x="436229" y="58723"/>
            <a:ext cx="11425804" cy="1702965"/>
          </a:xfrm>
        </p:spPr>
        <p:txBody>
          <a:bodyPr/>
          <a:lstStyle/>
          <a:p>
            <a:r>
              <a:rPr lang="en-US" dirty="0">
                <a:solidFill>
                  <a:srgbClr val="009999"/>
                </a:solidFill>
              </a:rPr>
              <a:t>Environmental and Wildlife Protection Champions</a:t>
            </a:r>
          </a:p>
        </p:txBody>
      </p:sp>
      <p:sp>
        <p:nvSpPr>
          <p:cNvPr id="3" name="Content Placeholder 2">
            <a:extLst>
              <a:ext uri="{FF2B5EF4-FFF2-40B4-BE49-F238E27FC236}">
                <a16:creationId xmlns:a16="http://schemas.microsoft.com/office/drawing/2014/main" id="{7F3C9BB3-F9FE-4DCD-ADE8-57182DAD4D49}"/>
              </a:ext>
            </a:extLst>
          </p:cNvPr>
          <p:cNvSpPr>
            <a:spLocks noGrp="1"/>
          </p:cNvSpPr>
          <p:nvPr>
            <p:ph idx="1"/>
          </p:nvPr>
        </p:nvSpPr>
        <p:spPr/>
        <p:txBody>
          <a:bodyPr/>
          <a:lstStyle/>
          <a:p>
            <a:pPr marL="0" indent="0">
              <a:buNone/>
            </a:pPr>
            <a:r>
              <a:rPr lang="en-US" dirty="0"/>
              <a:t>Billy Ortiz and Bobby Wallace,           Bobbi Brink, Lions, Tigers &amp; Bears </a:t>
            </a:r>
          </a:p>
          <a:p>
            <a:pPr marL="0" indent="0">
              <a:buNone/>
            </a:pPr>
            <a:r>
              <a:rPr lang="en-US" dirty="0"/>
              <a:t>Environmental Champions                          Wildlife Champion</a:t>
            </a:r>
          </a:p>
          <a:p>
            <a:pPr marL="0" indent="0">
              <a:buNone/>
            </a:pPr>
            <a:r>
              <a:rPr lang="en-US" dirty="0"/>
              <a:t>                                                                  </a:t>
            </a:r>
          </a:p>
        </p:txBody>
      </p:sp>
      <p:pic>
        <p:nvPicPr>
          <p:cNvPr id="4" name="Picture 3">
            <a:extLst>
              <a:ext uri="{FF2B5EF4-FFF2-40B4-BE49-F238E27FC236}">
                <a16:creationId xmlns:a16="http://schemas.microsoft.com/office/drawing/2014/main" id="{725F6E1A-6B8D-46E0-84DB-66FFF2E9E8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3746" y="2968237"/>
            <a:ext cx="3997325" cy="2582545"/>
          </a:xfrm>
          <a:prstGeom prst="rect">
            <a:avLst/>
          </a:prstGeom>
        </p:spPr>
      </p:pic>
      <p:pic>
        <p:nvPicPr>
          <p:cNvPr id="5" name="Picture 4">
            <a:extLst>
              <a:ext uri="{FF2B5EF4-FFF2-40B4-BE49-F238E27FC236}">
                <a16:creationId xmlns:a16="http://schemas.microsoft.com/office/drawing/2014/main" id="{696BD09A-94B5-4132-B3C0-C22B839C4E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653053" y="3310279"/>
            <a:ext cx="3088765" cy="2136234"/>
          </a:xfrm>
          <a:prstGeom prst="rect">
            <a:avLst/>
          </a:prstGeom>
          <a:noFill/>
          <a:ln>
            <a:noFill/>
          </a:ln>
        </p:spPr>
      </p:pic>
    </p:spTree>
    <p:extLst>
      <p:ext uri="{BB962C8B-B14F-4D97-AF65-F5344CB8AC3E}">
        <p14:creationId xmlns:p14="http://schemas.microsoft.com/office/powerpoint/2010/main" val="184800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D942-BCED-480D-AE2C-575817E16BD2}"/>
              </a:ext>
            </a:extLst>
          </p:cNvPr>
          <p:cNvSpPr>
            <a:spLocks noGrp="1"/>
          </p:cNvSpPr>
          <p:nvPr>
            <p:ph type="title"/>
          </p:nvPr>
        </p:nvSpPr>
        <p:spPr/>
        <p:txBody>
          <a:bodyPr/>
          <a:lstStyle/>
          <a:p>
            <a:r>
              <a:rPr lang="en-US" dirty="0"/>
              <a:t>               </a:t>
            </a:r>
            <a:r>
              <a:rPr lang="en-US" dirty="0">
                <a:solidFill>
                  <a:srgbClr val="009999"/>
                </a:solidFill>
              </a:rPr>
              <a:t>Public Safety Champions</a:t>
            </a:r>
          </a:p>
        </p:txBody>
      </p:sp>
      <p:sp>
        <p:nvSpPr>
          <p:cNvPr id="3" name="Content Placeholder 2">
            <a:extLst>
              <a:ext uri="{FF2B5EF4-FFF2-40B4-BE49-F238E27FC236}">
                <a16:creationId xmlns:a16="http://schemas.microsoft.com/office/drawing/2014/main" id="{0D6B2CAD-A995-4324-A7D4-2898C2561A60}"/>
              </a:ext>
            </a:extLst>
          </p:cNvPr>
          <p:cNvSpPr>
            <a:spLocks noGrp="1"/>
          </p:cNvSpPr>
          <p:nvPr>
            <p:ph sz="half" idx="1"/>
          </p:nvPr>
        </p:nvSpPr>
        <p:spPr/>
        <p:txBody>
          <a:bodyPr/>
          <a:lstStyle/>
          <a:p>
            <a:pPr marL="0" indent="0">
              <a:buNone/>
            </a:pPr>
            <a:r>
              <a:rPr lang="en-US" dirty="0"/>
              <a:t>Kathleen Coates-Hedberg,</a:t>
            </a:r>
          </a:p>
          <a:p>
            <a:pPr marL="0" indent="0">
              <a:buNone/>
            </a:pPr>
            <a:r>
              <a:rPr lang="en-US" dirty="0"/>
              <a:t>Grossmont-Mt. Helix Improvement Association</a:t>
            </a:r>
          </a:p>
          <a:p>
            <a:pPr marL="0" indent="0">
              <a:buNone/>
            </a:pPr>
            <a:endParaRPr lang="en-US" dirty="0"/>
          </a:p>
        </p:txBody>
      </p:sp>
      <p:sp>
        <p:nvSpPr>
          <p:cNvPr id="4" name="Content Placeholder 3">
            <a:extLst>
              <a:ext uri="{FF2B5EF4-FFF2-40B4-BE49-F238E27FC236}">
                <a16:creationId xmlns:a16="http://schemas.microsoft.com/office/drawing/2014/main" id="{86E8965C-5BD7-4713-A1B7-A4E8A96D1C2D}"/>
              </a:ext>
            </a:extLst>
          </p:cNvPr>
          <p:cNvSpPr>
            <a:spLocks noGrp="1"/>
          </p:cNvSpPr>
          <p:nvPr>
            <p:ph sz="half" idx="2"/>
          </p:nvPr>
        </p:nvSpPr>
        <p:spPr/>
        <p:txBody>
          <a:bodyPr/>
          <a:lstStyle/>
          <a:p>
            <a:pPr marL="0" indent="0">
              <a:buNone/>
            </a:pPr>
            <a:r>
              <a:rPr lang="en-US" dirty="0"/>
              <a:t>       Captain Mike Nicholass,</a:t>
            </a:r>
          </a:p>
          <a:p>
            <a:pPr marL="0" indent="0">
              <a:buNone/>
            </a:pPr>
            <a:r>
              <a:rPr lang="en-US" dirty="0"/>
              <a:t>    La Mesa Police Department</a:t>
            </a:r>
          </a:p>
          <a:p>
            <a:pPr marL="0" indent="0">
              <a:buNone/>
            </a:pPr>
            <a:endParaRPr lang="en-US" dirty="0"/>
          </a:p>
        </p:txBody>
      </p:sp>
      <p:pic>
        <p:nvPicPr>
          <p:cNvPr id="5" name="Picture 4">
            <a:extLst>
              <a:ext uri="{FF2B5EF4-FFF2-40B4-BE49-F238E27FC236}">
                <a16:creationId xmlns:a16="http://schemas.microsoft.com/office/drawing/2014/main" id="{B11E6311-E6D2-40E7-B642-436EF21F31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24580" y="3144839"/>
            <a:ext cx="2435692" cy="2836512"/>
          </a:xfrm>
          <a:prstGeom prst="rect">
            <a:avLst/>
          </a:prstGeom>
          <a:noFill/>
          <a:ln>
            <a:noFill/>
          </a:ln>
        </p:spPr>
      </p:pic>
      <p:pic>
        <p:nvPicPr>
          <p:cNvPr id="6" name="Picture 5">
            <a:extLst>
              <a:ext uri="{FF2B5EF4-FFF2-40B4-BE49-F238E27FC236}">
                <a16:creationId xmlns:a16="http://schemas.microsoft.com/office/drawing/2014/main" id="{6F1753CE-115D-42C9-8F5E-4FD669912661}"/>
              </a:ext>
            </a:extLst>
          </p:cNvPr>
          <p:cNvPicPr/>
          <p:nvPr/>
        </p:nvPicPr>
        <p:blipFill>
          <a:blip r:embed="rId3">
            <a:extLst>
              <a:ext uri="{28A0092B-C50C-407E-A947-70E740481C1C}">
                <a14:useLocalDpi xmlns:a14="http://schemas.microsoft.com/office/drawing/2010/main" val="0"/>
              </a:ext>
            </a:extLst>
          </a:blip>
          <a:stretch>
            <a:fillRect/>
          </a:stretch>
        </p:blipFill>
        <p:spPr>
          <a:xfrm>
            <a:off x="7659280" y="3144838"/>
            <a:ext cx="2181006" cy="2836512"/>
          </a:xfrm>
          <a:prstGeom prst="rect">
            <a:avLst/>
          </a:prstGeom>
        </p:spPr>
      </p:pic>
    </p:spTree>
    <p:extLst>
      <p:ext uri="{BB962C8B-B14F-4D97-AF65-F5344CB8AC3E}">
        <p14:creationId xmlns:p14="http://schemas.microsoft.com/office/powerpoint/2010/main" val="157676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24D1-3C2B-4992-9A40-7293EAC32C8A}"/>
              </a:ext>
            </a:extLst>
          </p:cNvPr>
          <p:cNvSpPr>
            <a:spLocks noGrp="1"/>
          </p:cNvSpPr>
          <p:nvPr>
            <p:ph type="title"/>
          </p:nvPr>
        </p:nvSpPr>
        <p:spPr/>
        <p:txBody>
          <a:bodyPr/>
          <a:lstStyle/>
          <a:p>
            <a:r>
              <a:rPr lang="en-US" dirty="0"/>
              <a:t>        </a:t>
            </a:r>
            <a:r>
              <a:rPr lang="en-US" dirty="0">
                <a:solidFill>
                  <a:srgbClr val="009999"/>
                </a:solidFill>
              </a:rPr>
              <a:t>Public Safety Honorable Mention</a:t>
            </a:r>
          </a:p>
        </p:txBody>
      </p:sp>
      <p:sp>
        <p:nvSpPr>
          <p:cNvPr id="3" name="Content Placeholder 2">
            <a:extLst>
              <a:ext uri="{FF2B5EF4-FFF2-40B4-BE49-F238E27FC236}">
                <a16:creationId xmlns:a16="http://schemas.microsoft.com/office/drawing/2014/main" id="{E9D8DB01-2EF6-49BC-A949-CFDBC9DEA733}"/>
              </a:ext>
            </a:extLst>
          </p:cNvPr>
          <p:cNvSpPr>
            <a:spLocks noGrp="1"/>
          </p:cNvSpPr>
          <p:nvPr>
            <p:ph idx="1"/>
          </p:nvPr>
        </p:nvSpPr>
        <p:spPr>
          <a:xfrm>
            <a:off x="838200" y="1825625"/>
            <a:ext cx="10595994" cy="4415784"/>
          </a:xfrm>
        </p:spPr>
        <p:txBody>
          <a:bodyPr/>
          <a:lstStyle/>
          <a:p>
            <a:pPr marL="0" indent="0">
              <a:buNone/>
            </a:pPr>
            <a:r>
              <a:rPr lang="en-US" dirty="0"/>
              <a:t>				Carol Lockwood, </a:t>
            </a:r>
          </a:p>
          <a:p>
            <a:pPr marL="0" indent="0">
              <a:buNone/>
            </a:pPr>
            <a:r>
              <a:rPr lang="en-US" dirty="0"/>
              <a:t>		 La Mesa Safe Routes to School Volunteer</a:t>
            </a:r>
          </a:p>
          <a:p>
            <a:pPr marL="0" indent="0">
              <a:buNone/>
            </a:pPr>
            <a:endParaRPr lang="en-US" dirty="0"/>
          </a:p>
        </p:txBody>
      </p:sp>
      <p:pic>
        <p:nvPicPr>
          <p:cNvPr id="4" name="Picture 3">
            <a:extLst>
              <a:ext uri="{FF2B5EF4-FFF2-40B4-BE49-F238E27FC236}">
                <a16:creationId xmlns:a16="http://schemas.microsoft.com/office/drawing/2014/main" id="{696E3141-62E1-4672-AAA3-C6B21FF78CE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753808" y="2776538"/>
            <a:ext cx="2550160" cy="3400425"/>
          </a:xfrm>
          <a:prstGeom prst="rect">
            <a:avLst/>
          </a:prstGeom>
        </p:spPr>
      </p:pic>
    </p:spTree>
    <p:extLst>
      <p:ext uri="{BB962C8B-B14F-4D97-AF65-F5344CB8AC3E}">
        <p14:creationId xmlns:p14="http://schemas.microsoft.com/office/powerpoint/2010/main" val="316352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813F-F324-4C26-B393-EEA941FD7ED7}"/>
              </a:ext>
            </a:extLst>
          </p:cNvPr>
          <p:cNvSpPr>
            <a:spLocks noGrp="1"/>
          </p:cNvSpPr>
          <p:nvPr>
            <p:ph type="title"/>
          </p:nvPr>
        </p:nvSpPr>
        <p:spPr/>
        <p:txBody>
          <a:bodyPr/>
          <a:lstStyle/>
          <a:p>
            <a:r>
              <a:rPr lang="en-US" dirty="0">
                <a:solidFill>
                  <a:srgbClr val="009999"/>
                </a:solidFill>
              </a:rPr>
              <a:t>              Humanitarian Champions</a:t>
            </a:r>
          </a:p>
        </p:txBody>
      </p:sp>
      <p:sp>
        <p:nvSpPr>
          <p:cNvPr id="3" name="Content Placeholder 2">
            <a:extLst>
              <a:ext uri="{FF2B5EF4-FFF2-40B4-BE49-F238E27FC236}">
                <a16:creationId xmlns:a16="http://schemas.microsoft.com/office/drawing/2014/main" id="{FC328729-01A2-48E8-ACBC-5B37AB92146A}"/>
              </a:ext>
            </a:extLst>
          </p:cNvPr>
          <p:cNvSpPr>
            <a:spLocks noGrp="1"/>
          </p:cNvSpPr>
          <p:nvPr>
            <p:ph sz="half" idx="1"/>
          </p:nvPr>
        </p:nvSpPr>
        <p:spPr/>
        <p:txBody>
          <a:bodyPr/>
          <a:lstStyle/>
          <a:p>
            <a:pPr marL="0" indent="0">
              <a:buNone/>
            </a:pPr>
            <a:r>
              <a:rPr lang="en-US" dirty="0"/>
              <a:t>El Cajon Councilman Phil Ortiz,</a:t>
            </a:r>
          </a:p>
          <a:p>
            <a:pPr marL="0" indent="0">
              <a:buNone/>
            </a:pPr>
            <a:r>
              <a:rPr lang="en-US" dirty="0"/>
              <a:t>Rebuild La Mesa Fund organizer</a:t>
            </a:r>
          </a:p>
        </p:txBody>
      </p:sp>
      <p:sp>
        <p:nvSpPr>
          <p:cNvPr id="4" name="Content Placeholder 3">
            <a:extLst>
              <a:ext uri="{FF2B5EF4-FFF2-40B4-BE49-F238E27FC236}">
                <a16:creationId xmlns:a16="http://schemas.microsoft.com/office/drawing/2014/main" id="{EE09DF93-724E-4771-B9CC-72FB9D89D7AE}"/>
              </a:ext>
            </a:extLst>
          </p:cNvPr>
          <p:cNvSpPr>
            <a:spLocks noGrp="1"/>
          </p:cNvSpPr>
          <p:nvPr>
            <p:ph sz="half" idx="2"/>
          </p:nvPr>
        </p:nvSpPr>
        <p:spPr/>
        <p:txBody>
          <a:bodyPr/>
          <a:lstStyle/>
          <a:p>
            <a:pPr marL="0" indent="0">
              <a:buNone/>
            </a:pPr>
            <a:r>
              <a:rPr lang="en-US" dirty="0"/>
              <a:t>              Dilkhwaz Ahmed,</a:t>
            </a:r>
          </a:p>
          <a:p>
            <a:pPr marL="0" indent="0">
              <a:buNone/>
            </a:pPr>
            <a:r>
              <a:rPr lang="en-US" dirty="0"/>
              <a:t>             License to Freedom</a:t>
            </a:r>
          </a:p>
          <a:p>
            <a:pPr marL="0" indent="0">
              <a:buNone/>
            </a:pPr>
            <a:endParaRPr lang="en-US" dirty="0"/>
          </a:p>
        </p:txBody>
      </p:sp>
      <p:pic>
        <p:nvPicPr>
          <p:cNvPr id="5" name="Picture 4">
            <a:extLst>
              <a:ext uri="{FF2B5EF4-FFF2-40B4-BE49-F238E27FC236}">
                <a16:creationId xmlns:a16="http://schemas.microsoft.com/office/drawing/2014/main" id="{433FA4FB-80C1-4874-BB62-2093DE19A7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81798" y="2867899"/>
            <a:ext cx="2575560" cy="3219450"/>
          </a:xfrm>
          <a:prstGeom prst="rect">
            <a:avLst/>
          </a:prstGeom>
        </p:spPr>
      </p:pic>
      <p:pic>
        <p:nvPicPr>
          <p:cNvPr id="6" name="Picture 5">
            <a:extLst>
              <a:ext uri="{FF2B5EF4-FFF2-40B4-BE49-F238E27FC236}">
                <a16:creationId xmlns:a16="http://schemas.microsoft.com/office/drawing/2014/main" id="{A62CF0B4-343E-475D-A8E6-0C61425CE1F6}"/>
              </a:ext>
            </a:extLst>
          </p:cNvPr>
          <p:cNvPicPr/>
          <p:nvPr/>
        </p:nvPicPr>
        <p:blipFill>
          <a:blip r:embed="rId3">
            <a:extLst>
              <a:ext uri="{28A0092B-C50C-407E-A947-70E740481C1C}">
                <a14:useLocalDpi xmlns:a14="http://schemas.microsoft.com/office/drawing/2010/main" val="0"/>
              </a:ext>
            </a:extLst>
          </a:blip>
          <a:stretch>
            <a:fillRect/>
          </a:stretch>
        </p:blipFill>
        <p:spPr>
          <a:xfrm>
            <a:off x="7529556" y="2867899"/>
            <a:ext cx="2461732" cy="3219450"/>
          </a:xfrm>
          <a:prstGeom prst="rect">
            <a:avLst/>
          </a:prstGeom>
        </p:spPr>
      </p:pic>
    </p:spTree>
    <p:extLst>
      <p:ext uri="{BB962C8B-B14F-4D97-AF65-F5344CB8AC3E}">
        <p14:creationId xmlns:p14="http://schemas.microsoft.com/office/powerpoint/2010/main" val="412132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B172-042D-4471-AB59-943442140F8E}"/>
              </a:ext>
            </a:extLst>
          </p:cNvPr>
          <p:cNvSpPr>
            <a:spLocks noGrp="1"/>
          </p:cNvSpPr>
          <p:nvPr>
            <p:ph type="title"/>
          </p:nvPr>
        </p:nvSpPr>
        <p:spPr/>
        <p:txBody>
          <a:bodyPr/>
          <a:lstStyle/>
          <a:p>
            <a:r>
              <a:rPr lang="en-US" dirty="0"/>
              <a:t>       </a:t>
            </a:r>
            <a:r>
              <a:rPr lang="en-US" dirty="0">
                <a:solidFill>
                  <a:srgbClr val="009999"/>
                </a:solidFill>
              </a:rPr>
              <a:t>Humanitarian Honorable Mention</a:t>
            </a:r>
          </a:p>
        </p:txBody>
      </p:sp>
      <p:sp>
        <p:nvSpPr>
          <p:cNvPr id="3" name="Content Placeholder 2">
            <a:extLst>
              <a:ext uri="{FF2B5EF4-FFF2-40B4-BE49-F238E27FC236}">
                <a16:creationId xmlns:a16="http://schemas.microsoft.com/office/drawing/2014/main" id="{173D4B1C-FC1F-4B35-B8A3-3BB8F1CC48D3}"/>
              </a:ext>
            </a:extLst>
          </p:cNvPr>
          <p:cNvSpPr>
            <a:spLocks noGrp="1"/>
          </p:cNvSpPr>
          <p:nvPr>
            <p:ph idx="1"/>
          </p:nvPr>
        </p:nvSpPr>
        <p:spPr/>
        <p:txBody>
          <a:bodyPr/>
          <a:lstStyle/>
          <a:p>
            <a:pPr marL="0" indent="0">
              <a:buNone/>
            </a:pPr>
            <a:r>
              <a:rPr lang="en-US" dirty="0"/>
              <a:t>			 Anna Marie Piconi Snyder,</a:t>
            </a:r>
          </a:p>
          <a:p>
            <a:pPr marL="0" indent="0">
              <a:buNone/>
            </a:pPr>
            <a:r>
              <a:rPr lang="en-US" dirty="0"/>
              <a:t>                                     You Did It For Me, Inc.</a:t>
            </a:r>
          </a:p>
          <a:p>
            <a:pPr marL="0" indent="0">
              <a:buNone/>
            </a:pPr>
            <a:endParaRPr lang="en-US" dirty="0"/>
          </a:p>
        </p:txBody>
      </p:sp>
      <p:pic>
        <p:nvPicPr>
          <p:cNvPr id="4" name="Picture 3">
            <a:extLst>
              <a:ext uri="{FF2B5EF4-FFF2-40B4-BE49-F238E27FC236}">
                <a16:creationId xmlns:a16="http://schemas.microsoft.com/office/drawing/2014/main" id="{1A0A357B-751C-4C0C-AD0D-90EF93C08210}"/>
              </a:ext>
            </a:extLst>
          </p:cNvPr>
          <p:cNvPicPr/>
          <p:nvPr/>
        </p:nvPicPr>
        <p:blipFill>
          <a:blip r:embed="rId2">
            <a:extLst>
              <a:ext uri="{28A0092B-C50C-407E-A947-70E740481C1C}">
                <a14:useLocalDpi xmlns:a14="http://schemas.microsoft.com/office/drawing/2010/main" val="0"/>
              </a:ext>
            </a:extLst>
          </a:blip>
          <a:stretch>
            <a:fillRect/>
          </a:stretch>
        </p:blipFill>
        <p:spPr>
          <a:xfrm>
            <a:off x="4599045" y="2894965"/>
            <a:ext cx="2524125" cy="2896870"/>
          </a:xfrm>
          <a:prstGeom prst="rect">
            <a:avLst/>
          </a:prstGeom>
        </p:spPr>
      </p:pic>
    </p:spTree>
    <p:extLst>
      <p:ext uri="{BB962C8B-B14F-4D97-AF65-F5344CB8AC3E}">
        <p14:creationId xmlns:p14="http://schemas.microsoft.com/office/powerpoint/2010/main" val="1435767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2A8E-E3AB-4601-8F9A-B88B41F74687}"/>
              </a:ext>
            </a:extLst>
          </p:cNvPr>
          <p:cNvSpPr>
            <a:spLocks noGrp="1"/>
          </p:cNvSpPr>
          <p:nvPr>
            <p:ph type="title"/>
          </p:nvPr>
        </p:nvSpPr>
        <p:spPr/>
        <p:txBody>
          <a:bodyPr/>
          <a:lstStyle/>
          <a:p>
            <a:r>
              <a:rPr lang="en-US" dirty="0"/>
              <a:t>                </a:t>
            </a:r>
            <a:r>
              <a:rPr lang="en-US" dirty="0">
                <a:solidFill>
                  <a:srgbClr val="009999"/>
                </a:solidFill>
              </a:rPr>
              <a:t>Briana Gomez Award</a:t>
            </a:r>
            <a:br>
              <a:rPr lang="en-US" dirty="0">
                <a:solidFill>
                  <a:srgbClr val="009999"/>
                </a:solidFill>
              </a:rPr>
            </a:br>
            <a:r>
              <a:rPr lang="en-US" dirty="0">
                <a:solidFill>
                  <a:srgbClr val="009999"/>
                </a:solidFill>
              </a:rPr>
              <a:t>            for Racial and Social Justice</a:t>
            </a:r>
          </a:p>
        </p:txBody>
      </p:sp>
      <p:sp>
        <p:nvSpPr>
          <p:cNvPr id="3" name="Content Placeholder 2">
            <a:extLst>
              <a:ext uri="{FF2B5EF4-FFF2-40B4-BE49-F238E27FC236}">
                <a16:creationId xmlns:a16="http://schemas.microsoft.com/office/drawing/2014/main" id="{B3415652-78EC-4547-8DD5-879F1D0F495F}"/>
              </a:ext>
            </a:extLst>
          </p:cNvPr>
          <p:cNvSpPr>
            <a:spLocks noGrp="1"/>
          </p:cNvSpPr>
          <p:nvPr>
            <p:ph idx="1"/>
          </p:nvPr>
        </p:nvSpPr>
        <p:spPr/>
        <p:txBody>
          <a:bodyPr/>
          <a:lstStyle/>
          <a:p>
            <a:pPr marL="0" indent="0">
              <a:buNone/>
            </a:pPr>
            <a:r>
              <a:rPr lang="en-US" dirty="0"/>
              <a:t>In memory of the late Briana Gomez, East County Magazine’s beloved multi-cultural journalist, to honor racial and social justice champions</a:t>
            </a:r>
          </a:p>
          <a:p>
            <a:pPr marL="0" indent="0">
              <a:buNone/>
            </a:pPr>
            <a:endParaRPr lang="en-US" dirty="0"/>
          </a:p>
        </p:txBody>
      </p:sp>
      <p:pic>
        <p:nvPicPr>
          <p:cNvPr id="6" name="Picture 5">
            <a:extLst>
              <a:ext uri="{FF2B5EF4-FFF2-40B4-BE49-F238E27FC236}">
                <a16:creationId xmlns:a16="http://schemas.microsoft.com/office/drawing/2014/main" id="{FF5C42F5-8387-4A84-9134-9063E493FD8B}"/>
              </a:ext>
            </a:extLst>
          </p:cNvPr>
          <p:cNvPicPr>
            <a:picLocks noChangeAspect="1"/>
          </p:cNvPicPr>
          <p:nvPr/>
        </p:nvPicPr>
        <p:blipFill>
          <a:blip r:embed="rId2"/>
          <a:stretch>
            <a:fillRect/>
          </a:stretch>
        </p:blipFill>
        <p:spPr>
          <a:xfrm>
            <a:off x="4579266" y="2729088"/>
            <a:ext cx="2190648" cy="3294208"/>
          </a:xfrm>
          <a:prstGeom prst="rect">
            <a:avLst/>
          </a:prstGeom>
        </p:spPr>
      </p:pic>
    </p:spTree>
    <p:extLst>
      <p:ext uri="{BB962C8B-B14F-4D97-AF65-F5344CB8AC3E}">
        <p14:creationId xmlns:p14="http://schemas.microsoft.com/office/powerpoint/2010/main" val="35840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5C04-71E7-4F7F-80AE-89A92DA46FDB}"/>
              </a:ext>
            </a:extLst>
          </p:cNvPr>
          <p:cNvSpPr>
            <a:spLocks noGrp="1"/>
          </p:cNvSpPr>
          <p:nvPr>
            <p:ph type="title"/>
          </p:nvPr>
        </p:nvSpPr>
        <p:spPr>
          <a:xfrm>
            <a:off x="285226" y="365125"/>
            <a:ext cx="11383860" cy="1430119"/>
          </a:xfrm>
        </p:spPr>
        <p:txBody>
          <a:bodyPr/>
          <a:lstStyle/>
          <a:p>
            <a:r>
              <a:rPr lang="en-US" dirty="0"/>
              <a:t>		  		</a:t>
            </a:r>
            <a:r>
              <a:rPr lang="en-US" dirty="0">
                <a:solidFill>
                  <a:srgbClr val="0070C0"/>
                </a:solidFill>
              </a:rPr>
              <a:t>Briana Gomez </a:t>
            </a:r>
            <a:br>
              <a:rPr lang="en-US" dirty="0">
                <a:solidFill>
                  <a:srgbClr val="0070C0"/>
                </a:solidFill>
              </a:rPr>
            </a:br>
            <a:r>
              <a:rPr lang="en-US" dirty="0">
                <a:solidFill>
                  <a:srgbClr val="0070C0"/>
                </a:solidFill>
              </a:rPr>
              <a:t>	    Racial and Social Justice Champions</a:t>
            </a:r>
          </a:p>
        </p:txBody>
      </p:sp>
      <p:sp>
        <p:nvSpPr>
          <p:cNvPr id="3" name="Content Placeholder 2">
            <a:extLst>
              <a:ext uri="{FF2B5EF4-FFF2-40B4-BE49-F238E27FC236}">
                <a16:creationId xmlns:a16="http://schemas.microsoft.com/office/drawing/2014/main" id="{EEF25F7A-223C-4CFA-9EAC-CCE691F9A2A6}"/>
              </a:ext>
            </a:extLst>
          </p:cNvPr>
          <p:cNvSpPr>
            <a:spLocks noGrp="1"/>
          </p:cNvSpPr>
          <p:nvPr>
            <p:ph idx="1"/>
          </p:nvPr>
        </p:nvSpPr>
        <p:spPr>
          <a:xfrm>
            <a:off x="838199" y="1795243"/>
            <a:ext cx="10579217" cy="4446166"/>
          </a:xfrm>
        </p:spPr>
        <p:txBody>
          <a:bodyPr/>
          <a:lstStyle/>
          <a:p>
            <a:pPr marL="0" indent="0">
              <a:buNone/>
            </a:pPr>
            <a:r>
              <a:rPr lang="en-US" dirty="0"/>
              <a:t>  Shirley Weber, PhD	     Rev. Shane Harris,	 Buki Domingos,</a:t>
            </a:r>
          </a:p>
          <a:p>
            <a:pPr marL="0" indent="0">
              <a:buNone/>
            </a:pPr>
            <a:r>
              <a:rPr lang="en-US" dirty="0"/>
              <a:t>Calif. Secretary of State         People’s Alliance for      Advocate for victims</a:t>
            </a:r>
          </a:p>
          <a:p>
            <a:pPr marL="0" indent="0">
              <a:buNone/>
            </a:pPr>
            <a:r>
              <a:rPr lang="en-US" dirty="0"/>
              <a:t> 				     Justice Advocates          of human trafficking</a:t>
            </a:r>
          </a:p>
          <a:p>
            <a:pPr marL="0" indent="0">
              <a:buNone/>
            </a:pPr>
            <a:endParaRPr lang="en-US" dirty="0"/>
          </a:p>
        </p:txBody>
      </p:sp>
      <p:pic>
        <p:nvPicPr>
          <p:cNvPr id="4" name="Picture 3">
            <a:extLst>
              <a:ext uri="{FF2B5EF4-FFF2-40B4-BE49-F238E27FC236}">
                <a16:creationId xmlns:a16="http://schemas.microsoft.com/office/drawing/2014/main" id="{9383DE60-B9FC-4DDE-AE24-74F7DE5CCA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30261" y="3243263"/>
            <a:ext cx="2095500" cy="2933700"/>
          </a:xfrm>
          <a:prstGeom prst="rect">
            <a:avLst/>
          </a:prstGeom>
          <a:noFill/>
          <a:ln>
            <a:noFill/>
          </a:ln>
        </p:spPr>
      </p:pic>
      <p:pic>
        <p:nvPicPr>
          <p:cNvPr id="5" name="Picture 4">
            <a:extLst>
              <a:ext uri="{FF2B5EF4-FFF2-40B4-BE49-F238E27FC236}">
                <a16:creationId xmlns:a16="http://schemas.microsoft.com/office/drawing/2014/main" id="{C910EE4F-1C6B-430B-8AA1-E74A8591FBF9}"/>
              </a:ext>
            </a:extLst>
          </p:cNvPr>
          <p:cNvPicPr/>
          <p:nvPr/>
        </p:nvPicPr>
        <p:blipFill>
          <a:blip r:embed="rId3">
            <a:extLst>
              <a:ext uri="{28A0092B-C50C-407E-A947-70E740481C1C}">
                <a14:useLocalDpi xmlns:a14="http://schemas.microsoft.com/office/drawing/2010/main" val="0"/>
              </a:ext>
            </a:extLst>
          </a:blip>
          <a:stretch>
            <a:fillRect/>
          </a:stretch>
        </p:blipFill>
        <p:spPr>
          <a:xfrm>
            <a:off x="5128557" y="3429000"/>
            <a:ext cx="2095501" cy="2747963"/>
          </a:xfrm>
          <a:prstGeom prst="rect">
            <a:avLst/>
          </a:prstGeom>
        </p:spPr>
      </p:pic>
      <p:pic>
        <p:nvPicPr>
          <p:cNvPr id="6" name="Picture 5">
            <a:extLst>
              <a:ext uri="{FF2B5EF4-FFF2-40B4-BE49-F238E27FC236}">
                <a16:creationId xmlns:a16="http://schemas.microsoft.com/office/drawing/2014/main" id="{BD3FD6D7-119E-4ABD-A9E2-C8BDB419DC34}"/>
              </a:ext>
            </a:extLst>
          </p:cNvPr>
          <p:cNvPicPr/>
          <p:nvPr/>
        </p:nvPicPr>
        <p:blipFill>
          <a:blip r:embed="rId4">
            <a:extLst>
              <a:ext uri="{28A0092B-C50C-407E-A947-70E740481C1C}">
                <a14:useLocalDpi xmlns:a14="http://schemas.microsoft.com/office/drawing/2010/main" val="0"/>
              </a:ext>
            </a:extLst>
          </a:blip>
          <a:stretch>
            <a:fillRect/>
          </a:stretch>
        </p:blipFill>
        <p:spPr>
          <a:xfrm>
            <a:off x="8717996" y="3401095"/>
            <a:ext cx="1840073" cy="2760802"/>
          </a:xfrm>
          <a:prstGeom prst="rect">
            <a:avLst/>
          </a:prstGeom>
        </p:spPr>
      </p:pic>
    </p:spTree>
    <p:extLst>
      <p:ext uri="{BB962C8B-B14F-4D97-AF65-F5344CB8AC3E}">
        <p14:creationId xmlns:p14="http://schemas.microsoft.com/office/powerpoint/2010/main" val="110970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AA47BE-632B-445F-B75B-B9441AA0CE83}"/>
              </a:ext>
            </a:extLst>
          </p:cNvPr>
          <p:cNvSpPr>
            <a:spLocks noGrp="1"/>
          </p:cNvSpPr>
          <p:nvPr>
            <p:ph type="title"/>
          </p:nvPr>
        </p:nvSpPr>
        <p:spPr>
          <a:xfrm>
            <a:off x="1663336" y="330927"/>
            <a:ext cx="7465695" cy="1071154"/>
          </a:xfrm>
        </p:spPr>
        <p:txBody>
          <a:bodyPr anchor="t">
            <a:normAutofit/>
          </a:bodyPr>
          <a:lstStyle/>
          <a:p>
            <a:pPr algn="ctr"/>
            <a:r>
              <a:rPr lang="en-US" sz="3400" b="1" dirty="0">
                <a:solidFill>
                  <a:srgbClr val="009999"/>
                </a:solidFill>
              </a:rPr>
              <a:t>Our honored speaker tonight is California Secretary of State Shirley Weber, Ph.D.</a:t>
            </a:r>
          </a:p>
        </p:txBody>
      </p:sp>
      <p:grpSp>
        <p:nvGrpSpPr>
          <p:cNvPr id="16" name="Group 10">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2"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7"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69E8F037-9A4C-43C7-BE70-2F4EE7C24969}"/>
              </a:ext>
            </a:extLst>
          </p:cNvPr>
          <p:cNvSpPr>
            <a:spLocks noGrp="1"/>
          </p:cNvSpPr>
          <p:nvPr>
            <p:ph idx="1"/>
          </p:nvPr>
        </p:nvSpPr>
        <p:spPr>
          <a:xfrm>
            <a:off x="1062446" y="1402081"/>
            <a:ext cx="8220891" cy="5233850"/>
          </a:xfrm>
        </p:spPr>
        <p:txBody>
          <a:bodyPr>
            <a:normAutofit fontScale="25000" lnSpcReduction="20000"/>
          </a:bodyPr>
          <a:lstStyle/>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daughter of sharecroppers in Arkansas during the segregationist Jim Crow Era, Dr Weber is an American success story. She also knows first-hand the importance of civil rights and voting rights.</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 grandfather never voted due to laws that suppressed voting by Blacks. Her father left Arkansas after he was threatened by a lynch mob and could not vote until he was in his 30s.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Raised in California since age 3, Dr. Weber earned her Ph.D. degree by age 26. She taught at colleges including SDSU, where she retired as chair of the Department of Africana Studies. She also served as chair of the San Diego Unified School District.</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Elected to represent California’s 79</a:t>
            </a:r>
            <a:r>
              <a:rPr lang="en-US" sz="6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Assembly district, she was a powerhouse in the Legislature. She chaired the California Legislative Black Caucus and chaired many committees including the Assembly Budget Committee, the Elections and Redistricting Committee, a committee to address hate crimes on campuses, a subcommittee on public safety, and a committee on Higher Education in San Diego County to improve access to affordable higher education.</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 legislative accomplishments include major reforms in criminal justice and education, improving transparency and reporting on police use of force incidents,  addressing racial profiling, predatory lending, inclusive jury selection, ethnic studies, restorative justice, health reforms, and legislation to help senior citizens, veterans and military families.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She has a passion for equality and fairness--and has fought tirelessly to expand civil rights for all Californians.</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January, she became California’s first Black Secretary of State, where she is now working to protect voting access for us all.</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100" dirty="0">
              <a:solidFill>
                <a:schemeClr val="tx1">
                  <a:alpha val="60000"/>
                </a:schemeClr>
              </a:solidFill>
            </a:endParaRPr>
          </a:p>
        </p:txBody>
      </p:sp>
      <p:pic>
        <p:nvPicPr>
          <p:cNvPr id="4" name="Picture 3" descr="A person in front of flags&#10;&#10;Description automatically generated with low confidence">
            <a:extLst>
              <a:ext uri="{FF2B5EF4-FFF2-40B4-BE49-F238E27FC236}">
                <a16:creationId xmlns:a16="http://schemas.microsoft.com/office/drawing/2014/main" id="{D5D37580-8F5F-4B0F-BE29-333F1AD655E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392147" y="1791788"/>
            <a:ext cx="2360116" cy="3274423"/>
          </a:xfrm>
          <a:prstGeom prst="rect">
            <a:avLst/>
          </a:prstGeom>
          <a:noFill/>
        </p:spPr>
      </p:pic>
    </p:spTree>
    <p:extLst>
      <p:ext uri="{BB962C8B-B14F-4D97-AF65-F5344CB8AC3E}">
        <p14:creationId xmlns:p14="http://schemas.microsoft.com/office/powerpoint/2010/main" val="86752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F9EE-EAC6-4F27-A92A-CF7ED23395B3}"/>
              </a:ext>
            </a:extLst>
          </p:cNvPr>
          <p:cNvSpPr>
            <a:spLocks noGrp="1"/>
          </p:cNvSpPr>
          <p:nvPr>
            <p:ph type="title"/>
          </p:nvPr>
        </p:nvSpPr>
        <p:spPr/>
        <p:txBody>
          <a:bodyPr/>
          <a:lstStyle/>
          <a:p>
            <a:pPr algn="ctr"/>
            <a:r>
              <a:rPr lang="en-US" b="1" dirty="0">
                <a:solidFill>
                  <a:srgbClr val="009999"/>
                </a:solidFill>
              </a:rPr>
              <a:t>Aloha and Welcome!</a:t>
            </a:r>
          </a:p>
        </p:txBody>
      </p:sp>
      <p:sp>
        <p:nvSpPr>
          <p:cNvPr id="3" name="Content Placeholder 2">
            <a:extLst>
              <a:ext uri="{FF2B5EF4-FFF2-40B4-BE49-F238E27FC236}">
                <a16:creationId xmlns:a16="http://schemas.microsoft.com/office/drawing/2014/main" id="{DDF2C0CB-89F1-4B61-80AC-A09B614C2069}"/>
              </a:ext>
            </a:extLst>
          </p:cNvPr>
          <p:cNvSpPr>
            <a:spLocks noGrp="1"/>
          </p:cNvSpPr>
          <p:nvPr>
            <p:ph idx="1"/>
          </p:nvPr>
        </p:nvSpPr>
        <p:spPr>
          <a:xfrm>
            <a:off x="333955" y="1690688"/>
            <a:ext cx="11666456" cy="4908895"/>
          </a:xfrm>
        </p:spPr>
        <p:txBody>
          <a:bodyPr/>
          <a:lstStyle/>
          <a:p>
            <a:pPr marL="0" indent="0">
              <a:buNone/>
            </a:pPr>
            <a:r>
              <a:rPr lang="en-US" dirty="0"/>
              <a:t>Special thanks to the Jamul Casino for their generous support of this event- and to their wonderful chef and staff.</a:t>
            </a:r>
          </a:p>
          <a:p>
            <a:pPr marL="0" indent="0">
              <a:buNone/>
            </a:pPr>
            <a:r>
              <a:rPr lang="en-US" dirty="0"/>
              <a:t> We also thank Slack Key Ohana for bringing us</a:t>
            </a:r>
          </a:p>
          <a:p>
            <a:pPr marL="0" indent="0">
              <a:buNone/>
            </a:pPr>
            <a:r>
              <a:rPr lang="en-US" dirty="0"/>
              <a:t>sounds of  Hawaii. They’ll be back right after our </a:t>
            </a:r>
          </a:p>
          <a:p>
            <a:pPr marL="0" indent="0">
              <a:buNone/>
            </a:pPr>
            <a:r>
              <a:rPr lang="en-US" dirty="0"/>
              <a:t>presentation with music to dance beneath the stars!</a:t>
            </a:r>
          </a:p>
          <a:p>
            <a:pPr marL="0" indent="0">
              <a:buNone/>
            </a:pPr>
            <a:r>
              <a:rPr lang="en-US" dirty="0"/>
              <a:t> </a:t>
            </a:r>
          </a:p>
        </p:txBody>
      </p:sp>
      <p:pic>
        <p:nvPicPr>
          <p:cNvPr id="5" name="Picture 4">
            <a:extLst>
              <a:ext uri="{FF2B5EF4-FFF2-40B4-BE49-F238E27FC236}">
                <a16:creationId xmlns:a16="http://schemas.microsoft.com/office/drawing/2014/main" id="{B8CB4762-AAAB-4B18-9963-B71177A04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750" y="2438398"/>
            <a:ext cx="3607791" cy="3607791"/>
          </a:xfrm>
          <a:prstGeom prst="rect">
            <a:avLst/>
          </a:prstGeom>
        </p:spPr>
      </p:pic>
      <p:pic>
        <p:nvPicPr>
          <p:cNvPr id="7" name="Picture 6">
            <a:extLst>
              <a:ext uri="{FF2B5EF4-FFF2-40B4-BE49-F238E27FC236}">
                <a16:creationId xmlns:a16="http://schemas.microsoft.com/office/drawing/2014/main" id="{9C038135-F6C0-40E5-A61A-87B51D171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433" y="4037910"/>
            <a:ext cx="3273287" cy="2454965"/>
          </a:xfrm>
          <a:prstGeom prst="rect">
            <a:avLst/>
          </a:prstGeom>
        </p:spPr>
      </p:pic>
    </p:spTree>
    <p:extLst>
      <p:ext uri="{BB962C8B-B14F-4D97-AF65-F5344CB8AC3E}">
        <p14:creationId xmlns:p14="http://schemas.microsoft.com/office/powerpoint/2010/main" val="95193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0ABE6B-3F90-43DB-93B9-B6566F4CEFCF}"/>
              </a:ext>
            </a:extLst>
          </p:cNvPr>
          <p:cNvSpPr>
            <a:spLocks noGrp="1"/>
          </p:cNvSpPr>
          <p:nvPr>
            <p:ph type="title"/>
          </p:nvPr>
        </p:nvSpPr>
        <p:spPr>
          <a:xfrm>
            <a:off x="1252800" y="662399"/>
            <a:ext cx="5995987" cy="1494000"/>
          </a:xfrm>
        </p:spPr>
        <p:txBody>
          <a:bodyPr anchor="t">
            <a:normAutofit/>
          </a:bodyPr>
          <a:lstStyle/>
          <a:p>
            <a:pPr algn="ctr"/>
            <a:r>
              <a:rPr lang="en-US" sz="3400" b="1" dirty="0">
                <a:solidFill>
                  <a:srgbClr val="009999"/>
                </a:solidFill>
              </a:rPr>
              <a:t>We are pleased to announce the</a:t>
            </a:r>
            <a:br>
              <a:rPr lang="en-US" sz="3400" b="1" dirty="0">
                <a:solidFill>
                  <a:srgbClr val="009999"/>
                </a:solidFill>
              </a:rPr>
            </a:br>
            <a:r>
              <a:rPr lang="en-US" sz="3400" b="1" dirty="0">
                <a:solidFill>
                  <a:srgbClr val="009999"/>
                </a:solidFill>
              </a:rPr>
              <a:t>Briana Gomez Multicultural Journalism Fund</a:t>
            </a:r>
          </a:p>
        </p:txBody>
      </p:sp>
      <p:grpSp>
        <p:nvGrpSpPr>
          <p:cNvPr id="22" name="Group 10">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3"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4"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534A79EA-9BB4-4D23-9678-4AC63D0FCE1C}"/>
              </a:ext>
            </a:extLst>
          </p:cNvPr>
          <p:cNvSpPr>
            <a:spLocks noGrp="1"/>
          </p:cNvSpPr>
          <p:nvPr>
            <p:ph idx="1"/>
          </p:nvPr>
        </p:nvSpPr>
        <p:spPr>
          <a:xfrm>
            <a:off x="1251678" y="2286000"/>
            <a:ext cx="6237693" cy="3844800"/>
          </a:xfrm>
        </p:spPr>
        <p:txBody>
          <a:bodyPr>
            <a:normAutofit/>
          </a:bodyPr>
          <a:lstStyle/>
          <a:p>
            <a:r>
              <a:rPr lang="en-US" sz="1700" dirty="0">
                <a:solidFill>
                  <a:schemeClr val="tx1">
                    <a:alpha val="60000"/>
                  </a:schemeClr>
                </a:solidFill>
              </a:rPr>
              <a:t>This fund will help mentor and train young journalists in multicultural reporting and continue Briana’s legacy.</a:t>
            </a:r>
          </a:p>
          <a:p>
            <a:r>
              <a:rPr lang="en-US" sz="1700" dirty="0">
                <a:solidFill>
                  <a:schemeClr val="tx1">
                    <a:alpha val="60000"/>
                  </a:schemeClr>
                </a:solidFill>
              </a:rPr>
              <a:t>Briana was passionate about telling the stories of people in San Diego’s  diverse communities including Latinos, Arab-Americans, Jewish residents,  Native Americans, Asian-Americans, African-Americans, refugees, immigrants, and more. She was dedicated to covering all sides on issues fairly and in depth, with sensitivity and respect toward all.                                                                                                                         </a:t>
            </a:r>
          </a:p>
          <a:p>
            <a:r>
              <a:rPr lang="en-US" sz="1700" dirty="0">
                <a:solidFill>
                  <a:schemeClr val="tx1">
                    <a:alpha val="60000"/>
                  </a:schemeClr>
                </a:solidFill>
              </a:rPr>
              <a:t>Please go to </a:t>
            </a:r>
            <a:r>
              <a:rPr lang="en-US" sz="1700" dirty="0">
                <a:solidFill>
                  <a:schemeClr val="tx1">
                    <a:alpha val="60000"/>
                  </a:schemeClr>
                </a:solidFill>
                <a:hlinkClick r:id="rId2"/>
              </a:rPr>
              <a:t>www.EastCountyMedia.org/donate</a:t>
            </a:r>
            <a:r>
              <a:rPr lang="en-US" sz="1700" dirty="0">
                <a:solidFill>
                  <a:schemeClr val="tx1">
                    <a:alpha val="60000"/>
                  </a:schemeClr>
                </a:solidFill>
              </a:rPr>
              <a:t> if you wish to donate to the new Briana Gomez Multicultural Journalism Fund. </a:t>
            </a:r>
          </a:p>
          <a:p>
            <a:r>
              <a:rPr lang="en-US" sz="1700" dirty="0">
                <a:solidFill>
                  <a:schemeClr val="tx1">
                    <a:lumMod val="95000"/>
                    <a:lumOff val="5000"/>
                    <a:alpha val="60000"/>
                  </a:schemeClr>
                </a:solidFill>
              </a:rPr>
              <a:t>Or give to our general fund to support all local news coverage, or to our wildfire and emergency alerts fund. Consider a sustaining monthly pledge – the lifeblood that sustains community journalism!  </a:t>
            </a:r>
          </a:p>
          <a:p>
            <a:pPr marL="0" indent="0">
              <a:buNone/>
            </a:pPr>
            <a:endParaRPr lang="en-US" sz="1700" dirty="0">
              <a:solidFill>
                <a:schemeClr val="tx1">
                  <a:alpha val="60000"/>
                </a:schemeClr>
              </a:solidFill>
            </a:endParaRPr>
          </a:p>
        </p:txBody>
      </p:sp>
      <p:pic>
        <p:nvPicPr>
          <p:cNvPr id="4" name="Picture 3">
            <a:extLst>
              <a:ext uri="{FF2B5EF4-FFF2-40B4-BE49-F238E27FC236}">
                <a16:creationId xmlns:a16="http://schemas.microsoft.com/office/drawing/2014/main" id="{034F38C4-23C2-4408-856A-A8D642142DF3}"/>
              </a:ext>
            </a:extLst>
          </p:cNvPr>
          <p:cNvPicPr>
            <a:picLocks noChangeAspect="1"/>
          </p:cNvPicPr>
          <p:nvPr/>
        </p:nvPicPr>
        <p:blipFill>
          <a:blip r:embed="rId3"/>
          <a:stretch>
            <a:fillRect/>
          </a:stretch>
        </p:blipFill>
        <p:spPr>
          <a:xfrm>
            <a:off x="7738132" y="643469"/>
            <a:ext cx="3704756" cy="5571062"/>
          </a:xfrm>
          <a:prstGeom prst="rect">
            <a:avLst/>
          </a:prstGeom>
        </p:spPr>
      </p:pic>
    </p:spTree>
    <p:extLst>
      <p:ext uri="{BB962C8B-B14F-4D97-AF65-F5344CB8AC3E}">
        <p14:creationId xmlns:p14="http://schemas.microsoft.com/office/powerpoint/2010/main" val="1921147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7201-44A4-4B44-9BC5-2918A8C89DC9}"/>
              </a:ext>
            </a:extLst>
          </p:cNvPr>
          <p:cNvSpPr>
            <a:spLocks noGrp="1"/>
          </p:cNvSpPr>
          <p:nvPr>
            <p:ph type="title"/>
          </p:nvPr>
        </p:nvSpPr>
        <p:spPr>
          <a:xfrm>
            <a:off x="838200" y="365125"/>
            <a:ext cx="10515600" cy="1002121"/>
          </a:xfrm>
        </p:spPr>
        <p:txBody>
          <a:bodyPr/>
          <a:lstStyle/>
          <a:p>
            <a:pPr algn="ctr"/>
            <a:r>
              <a:rPr lang="en-US" b="1" dirty="0">
                <a:solidFill>
                  <a:srgbClr val="009999"/>
                </a:solidFill>
              </a:rPr>
              <a:t>Special Announcements</a:t>
            </a:r>
          </a:p>
        </p:txBody>
      </p:sp>
      <p:sp>
        <p:nvSpPr>
          <p:cNvPr id="3" name="Content Placeholder 2">
            <a:extLst>
              <a:ext uri="{FF2B5EF4-FFF2-40B4-BE49-F238E27FC236}">
                <a16:creationId xmlns:a16="http://schemas.microsoft.com/office/drawing/2014/main" id="{949A9F85-DF3A-4E45-A04B-6AF232A0E012}"/>
              </a:ext>
            </a:extLst>
          </p:cNvPr>
          <p:cNvSpPr>
            <a:spLocks noGrp="1"/>
          </p:cNvSpPr>
          <p:nvPr>
            <p:ph idx="1"/>
          </p:nvPr>
        </p:nvSpPr>
        <p:spPr>
          <a:xfrm>
            <a:off x="838200" y="1454330"/>
            <a:ext cx="10515600" cy="5135005"/>
          </a:xfrm>
        </p:spPr>
        <p:txBody>
          <a:bodyPr>
            <a:normAutofit fontScale="92500" lnSpcReduction="10000"/>
          </a:bodyPr>
          <a:lstStyle/>
          <a:p>
            <a:r>
              <a:rPr lang="en-US" sz="2400" dirty="0"/>
              <a:t>Our first silent auction table will close 10 minutes after our presentations.</a:t>
            </a:r>
          </a:p>
          <a:p>
            <a:r>
              <a:rPr lang="en-US" sz="2400" dirty="0"/>
              <a:t>The second silent auction table will close bidding 15 minutes after our presentations.</a:t>
            </a:r>
          </a:p>
          <a:p>
            <a:r>
              <a:rPr lang="en-US" sz="2400" dirty="0"/>
              <a:t>Our raffle includes a very special prize just added (and not listed in your program): </a:t>
            </a:r>
          </a:p>
          <a:p>
            <a:pPr marL="0" indent="0">
              <a:buNone/>
            </a:pPr>
            <a:r>
              <a:rPr lang="en-US" sz="2400" dirty="0"/>
              <a:t>    4 tickets to legendary country music star </a:t>
            </a:r>
            <a:r>
              <a:rPr lang="en-US" sz="2400" dirty="0">
                <a:solidFill>
                  <a:srgbClr val="FF0000"/>
                </a:solidFill>
              </a:rPr>
              <a:t>Willie Nelson’s Outlaw Music Festival at SDSU!         </a:t>
            </a:r>
            <a:r>
              <a:rPr lang="en-US" sz="2400" dirty="0"/>
              <a:t>    ( a $560 value)</a:t>
            </a:r>
          </a:p>
          <a:p>
            <a:endParaRPr lang="en-US" sz="2400" dirty="0"/>
          </a:p>
          <a:p>
            <a:endParaRPr lang="en-US" sz="2400" dirty="0"/>
          </a:p>
          <a:p>
            <a:endParaRPr lang="en-US" sz="2400" dirty="0"/>
          </a:p>
          <a:p>
            <a:endParaRPr lang="en-US" sz="2400" dirty="0"/>
          </a:p>
          <a:p>
            <a:endParaRPr lang="en-US" sz="2400" dirty="0"/>
          </a:p>
          <a:p>
            <a:r>
              <a:rPr lang="en-US" sz="2400" dirty="0"/>
              <a:t>Drop your tickets in the boxes for the raffle items you’d like to win.</a:t>
            </a:r>
          </a:p>
          <a:p>
            <a:r>
              <a:rPr lang="en-US" sz="2400" dirty="0"/>
              <a:t>It’s not to late to buy more raffle tickets! Final drawing will be after the silent auction closes. Winners will be posted on the white board by the auction and raffle tables.</a:t>
            </a:r>
          </a:p>
          <a:p>
            <a:endParaRPr lang="en-US" dirty="0"/>
          </a:p>
          <a:p>
            <a:pPr marL="0" indent="0">
              <a:buNone/>
            </a:pPr>
            <a:endParaRPr lang="en-US" dirty="0"/>
          </a:p>
          <a:p>
            <a:pPr marL="0" indent="0">
              <a:buNone/>
            </a:pPr>
            <a:endParaRPr lang="en-US" dirty="0"/>
          </a:p>
        </p:txBody>
      </p:sp>
      <p:pic>
        <p:nvPicPr>
          <p:cNvPr id="4" name="Picture 3" descr="Outlaw Music Festival Announces 2021 Lineup: Willie Nelson &amp;amp; Family,  Sturgill Simpson, The Avett Brothers, More">
            <a:extLst>
              <a:ext uri="{FF2B5EF4-FFF2-40B4-BE49-F238E27FC236}">
                <a16:creationId xmlns:a16="http://schemas.microsoft.com/office/drawing/2014/main" id="{D8083367-8C88-4B5E-8989-EBF5931C93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6310" y="2978331"/>
            <a:ext cx="4345576" cy="2255519"/>
          </a:xfrm>
          <a:prstGeom prst="rect">
            <a:avLst/>
          </a:prstGeom>
          <a:noFill/>
          <a:ln>
            <a:noFill/>
          </a:ln>
        </p:spPr>
      </p:pic>
    </p:spTree>
    <p:extLst>
      <p:ext uri="{BB962C8B-B14F-4D97-AF65-F5344CB8AC3E}">
        <p14:creationId xmlns:p14="http://schemas.microsoft.com/office/powerpoint/2010/main" val="119842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008A-BE6C-4DAA-92FB-4A6F8F722AB7}"/>
              </a:ext>
            </a:extLst>
          </p:cNvPr>
          <p:cNvSpPr>
            <a:spLocks noGrp="1"/>
          </p:cNvSpPr>
          <p:nvPr>
            <p:ph type="title"/>
          </p:nvPr>
        </p:nvSpPr>
        <p:spPr>
          <a:xfrm>
            <a:off x="838200" y="117835"/>
            <a:ext cx="10515600" cy="1057215"/>
          </a:xfrm>
        </p:spPr>
        <p:txBody>
          <a:bodyPr>
            <a:normAutofit/>
          </a:bodyPr>
          <a:lstStyle/>
          <a:p>
            <a:pPr algn="ctr"/>
            <a:r>
              <a:rPr lang="en-US" sz="5400" b="1" dirty="0">
                <a:solidFill>
                  <a:srgbClr val="009999"/>
                </a:solidFill>
              </a:rPr>
              <a:t>Visit our news site!</a:t>
            </a:r>
          </a:p>
        </p:txBody>
      </p:sp>
      <p:sp>
        <p:nvSpPr>
          <p:cNvPr id="3" name="Content Placeholder 2">
            <a:extLst>
              <a:ext uri="{FF2B5EF4-FFF2-40B4-BE49-F238E27FC236}">
                <a16:creationId xmlns:a16="http://schemas.microsoft.com/office/drawing/2014/main" id="{8C270113-A226-48C6-BC3B-C83695EEA433}"/>
              </a:ext>
            </a:extLst>
          </p:cNvPr>
          <p:cNvSpPr>
            <a:spLocks noGrp="1"/>
          </p:cNvSpPr>
          <p:nvPr>
            <p:ph idx="1"/>
          </p:nvPr>
        </p:nvSpPr>
        <p:spPr>
          <a:xfrm>
            <a:off x="838200" y="1410789"/>
            <a:ext cx="10515600" cy="5329376"/>
          </a:xfrm>
        </p:spPr>
        <p:txBody>
          <a:bodyP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sz="2400" b="1" dirty="0">
              <a:solidFill>
                <a:srgbClr val="002060"/>
              </a:solidFill>
            </a:endParaRPr>
          </a:p>
          <a:p>
            <a:pPr marL="0" indent="0" algn="ctr">
              <a:buNone/>
            </a:pPr>
            <a:r>
              <a:rPr lang="en-US" sz="2400" b="1" dirty="0">
                <a:solidFill>
                  <a:srgbClr val="009999"/>
                </a:solidFill>
              </a:rPr>
              <a:t>Contact us:  </a:t>
            </a:r>
          </a:p>
          <a:p>
            <a:pPr marL="0" indent="0" algn="ctr">
              <a:buNone/>
            </a:pPr>
            <a:r>
              <a:rPr lang="en-US" sz="2400" u="sng" dirty="0">
                <a:solidFill>
                  <a:srgbClr val="009999"/>
                </a:solidFill>
                <a:hlinkClick r:id="rId2">
                  <a:extLst>
                    <a:ext uri="{A12FA001-AC4F-418D-AE19-62706E023703}">
                      <ahyp:hlinkClr xmlns:ahyp="http://schemas.microsoft.com/office/drawing/2018/hyperlinkcolor" val="tx"/>
                    </a:ext>
                  </a:extLst>
                </a:hlinkClick>
              </a:rPr>
              <a:t>editor@eastcountymagazine.org</a:t>
            </a:r>
            <a:endParaRPr lang="en-US" sz="2400" u="sng" dirty="0">
              <a:solidFill>
                <a:srgbClr val="009999"/>
              </a:solidFill>
            </a:endParaRPr>
          </a:p>
          <a:p>
            <a:pPr marL="0" indent="0" algn="ctr">
              <a:buNone/>
            </a:pPr>
            <a:r>
              <a:rPr lang="en-US" sz="2400" dirty="0">
                <a:solidFill>
                  <a:srgbClr val="009999"/>
                </a:solidFill>
              </a:rPr>
              <a:t>(619)698-7617</a:t>
            </a:r>
          </a:p>
          <a:p>
            <a:pPr marL="0" indent="0" algn="ctr">
              <a:buNone/>
            </a:pPr>
            <a:endParaRPr lang="en-US" sz="2400" dirty="0">
              <a:solidFill>
                <a:srgbClr val="002060"/>
              </a:solidFill>
            </a:endParaRPr>
          </a:p>
          <a:p>
            <a:pPr marL="0" indent="0" algn="ctr">
              <a:buNone/>
            </a:pPr>
            <a:r>
              <a:rPr lang="en-US" sz="1600" b="1" dirty="0">
                <a:solidFill>
                  <a:srgbClr val="002060"/>
                </a:solidFill>
              </a:rPr>
              <a:t>Funded by the nonprofit 501(c)3 East County Media</a:t>
            </a:r>
          </a:p>
          <a:p>
            <a:pPr marL="0" indent="0" algn="ctr">
              <a:buNone/>
            </a:pPr>
            <a:endParaRPr lang="en-US" sz="1600" b="1" dirty="0">
              <a:solidFill>
                <a:srgbClr val="002060"/>
              </a:solidFill>
            </a:endParaRPr>
          </a:p>
          <a:p>
            <a:pPr marL="0" indent="0" algn="ctr">
              <a:buNone/>
            </a:pPr>
            <a:endParaRPr lang="en-US" sz="1600" b="1" dirty="0">
              <a:solidFill>
                <a:srgbClr val="002060"/>
              </a:solidFill>
            </a:endParaRPr>
          </a:p>
          <a:p>
            <a:pPr marL="0" indent="0" algn="ctr">
              <a:buNone/>
            </a:pPr>
            <a:endParaRPr lang="en-US" sz="1600" b="1" dirty="0">
              <a:solidFill>
                <a:srgbClr val="002060"/>
              </a:solidFill>
            </a:endParaRPr>
          </a:p>
          <a:p>
            <a:pPr marL="0" indent="0" algn="ctr">
              <a:buNone/>
            </a:pPr>
            <a:r>
              <a:rPr lang="en-US" sz="1600" b="1" dirty="0">
                <a:solidFill>
                  <a:srgbClr val="002060"/>
                </a:solidFill>
              </a:rPr>
              <a:t> Published by the nonprofit 501(c)3 Heartland Coalition       </a:t>
            </a:r>
          </a:p>
          <a:p>
            <a:pPr marL="0" indent="0" algn="ctr">
              <a:buNone/>
            </a:pPr>
            <a:endParaRPr lang="en-US" sz="1400" dirty="0">
              <a:solidFill>
                <a:schemeClr val="accent5">
                  <a:lumMod val="50000"/>
                </a:schemeClr>
              </a:solidFill>
            </a:endParaRPr>
          </a:p>
          <a:p>
            <a:pPr marL="0" indent="0" algn="ctr">
              <a:buNone/>
            </a:pPr>
            <a:endParaRPr lang="en-US" sz="1400" dirty="0">
              <a:solidFill>
                <a:schemeClr val="accent5">
                  <a:lumMod val="50000"/>
                </a:schemeClr>
              </a:solidFill>
            </a:endParaRPr>
          </a:p>
          <a:p>
            <a:endParaRPr lang="en-US" dirty="0"/>
          </a:p>
        </p:txBody>
      </p:sp>
      <p:pic>
        <p:nvPicPr>
          <p:cNvPr id="5" name="Picture 4" descr="Graphical user interface, text&#10;&#10;Description automatically generated">
            <a:extLst>
              <a:ext uri="{FF2B5EF4-FFF2-40B4-BE49-F238E27FC236}">
                <a16:creationId xmlns:a16="http://schemas.microsoft.com/office/drawing/2014/main" id="{843E65BA-F961-4704-BAA2-6CAC94688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349" y="1175050"/>
            <a:ext cx="6038114" cy="1603090"/>
          </a:xfrm>
          <a:prstGeom prst="rect">
            <a:avLst/>
          </a:prstGeom>
        </p:spPr>
      </p:pic>
      <p:pic>
        <p:nvPicPr>
          <p:cNvPr id="7" name="Picture 6" descr="A picture containing text, outdoor, mountain&#10;&#10;Description automatically generated">
            <a:extLst>
              <a:ext uri="{FF2B5EF4-FFF2-40B4-BE49-F238E27FC236}">
                <a16:creationId xmlns:a16="http://schemas.microsoft.com/office/drawing/2014/main" id="{6A748292-0C89-40C5-A4D5-0AE2570D5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751" y="5181428"/>
            <a:ext cx="3308958" cy="887769"/>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C4606B5F-1AA3-4D3F-8E7D-FBC889ADD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2285" y="5174968"/>
            <a:ext cx="1018903" cy="900688"/>
          </a:xfrm>
          <a:prstGeom prst="rect">
            <a:avLst/>
          </a:prstGeom>
        </p:spPr>
      </p:pic>
    </p:spTree>
    <p:extLst>
      <p:ext uri="{BB962C8B-B14F-4D97-AF65-F5344CB8AC3E}">
        <p14:creationId xmlns:p14="http://schemas.microsoft.com/office/powerpoint/2010/main" val="87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AAD0-0C6F-4658-89B3-3572600BA24C}"/>
              </a:ext>
            </a:extLst>
          </p:cNvPr>
          <p:cNvSpPr>
            <a:spLocks noGrp="1"/>
          </p:cNvSpPr>
          <p:nvPr>
            <p:ph type="title"/>
          </p:nvPr>
        </p:nvSpPr>
        <p:spPr/>
        <p:txBody>
          <a:bodyPr>
            <a:normAutofit/>
          </a:bodyPr>
          <a:lstStyle/>
          <a:p>
            <a:pPr algn="ctr"/>
            <a:r>
              <a:rPr lang="en-US" b="1" dirty="0">
                <a:solidFill>
                  <a:srgbClr val="0070C0"/>
                </a:solidFill>
              </a:rPr>
              <a:t>Enjoy more music by Slack Key Ohana. </a:t>
            </a:r>
            <a:br>
              <a:rPr lang="en-US" b="1" dirty="0">
                <a:solidFill>
                  <a:srgbClr val="0070C0"/>
                </a:solidFill>
              </a:rPr>
            </a:br>
            <a:r>
              <a:rPr lang="en-US" b="1" dirty="0">
                <a:solidFill>
                  <a:srgbClr val="0070C0"/>
                </a:solidFill>
              </a:rPr>
              <a:t>Let’s dance the night away. Mahalo!</a:t>
            </a:r>
          </a:p>
        </p:txBody>
      </p:sp>
      <p:pic>
        <p:nvPicPr>
          <p:cNvPr id="5" name="Content Placeholder 4" descr="A picture containing person&#10;&#10;Description automatically generated">
            <a:extLst>
              <a:ext uri="{FF2B5EF4-FFF2-40B4-BE49-F238E27FC236}">
                <a16:creationId xmlns:a16="http://schemas.microsoft.com/office/drawing/2014/main" id="{B5566C2F-F80F-4C14-9DC9-F792D70D69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3429" y="2298596"/>
            <a:ext cx="4887574" cy="3658044"/>
          </a:xfrm>
        </p:spPr>
      </p:pic>
    </p:spTree>
    <p:extLst>
      <p:ext uri="{BB962C8B-B14F-4D97-AF65-F5344CB8AC3E}">
        <p14:creationId xmlns:p14="http://schemas.microsoft.com/office/powerpoint/2010/main" val="264482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DAF9-11B8-4443-865E-E6579031D2F7}"/>
              </a:ext>
            </a:extLst>
          </p:cNvPr>
          <p:cNvSpPr>
            <a:spLocks noGrp="1"/>
          </p:cNvSpPr>
          <p:nvPr>
            <p:ph type="title"/>
          </p:nvPr>
        </p:nvSpPr>
        <p:spPr>
          <a:xfrm>
            <a:off x="1040234" y="365125"/>
            <a:ext cx="10313565" cy="1063487"/>
          </a:xfrm>
        </p:spPr>
        <p:txBody>
          <a:bodyPr/>
          <a:lstStyle/>
          <a:p>
            <a:r>
              <a:rPr lang="en-US" dirty="0">
                <a:solidFill>
                  <a:srgbClr val="009999"/>
                </a:solidFill>
              </a:rPr>
              <a:t>    We also thank these major sponsors:</a:t>
            </a:r>
          </a:p>
        </p:txBody>
      </p:sp>
      <p:pic>
        <p:nvPicPr>
          <p:cNvPr id="5" name="Content Placeholder 4">
            <a:extLst>
              <a:ext uri="{FF2B5EF4-FFF2-40B4-BE49-F238E27FC236}">
                <a16:creationId xmlns:a16="http://schemas.microsoft.com/office/drawing/2014/main" id="{A8EFD65E-0430-47EE-81D8-3D15498EB891}"/>
              </a:ext>
            </a:extLst>
          </p:cNvPr>
          <p:cNvPicPr>
            <a:picLocks noGrp="1" noChangeAspect="1"/>
          </p:cNvPicPr>
          <p:nvPr>
            <p:ph idx="1"/>
          </p:nvPr>
        </p:nvPicPr>
        <p:blipFill>
          <a:blip r:embed="rId2"/>
          <a:stretch>
            <a:fillRect/>
          </a:stretch>
        </p:blipFill>
        <p:spPr>
          <a:xfrm>
            <a:off x="690569" y="1372742"/>
            <a:ext cx="1985519" cy="1985519"/>
          </a:xfrm>
        </p:spPr>
      </p:pic>
      <p:pic>
        <p:nvPicPr>
          <p:cNvPr id="7" name="Picture 6">
            <a:extLst>
              <a:ext uri="{FF2B5EF4-FFF2-40B4-BE49-F238E27FC236}">
                <a16:creationId xmlns:a16="http://schemas.microsoft.com/office/drawing/2014/main" id="{290A5D9D-CB0E-49CD-BD1D-04F0F2745286}"/>
              </a:ext>
            </a:extLst>
          </p:cNvPr>
          <p:cNvPicPr>
            <a:picLocks noChangeAspect="1"/>
          </p:cNvPicPr>
          <p:nvPr/>
        </p:nvPicPr>
        <p:blipFill>
          <a:blip r:embed="rId3"/>
          <a:stretch>
            <a:fillRect/>
          </a:stretch>
        </p:blipFill>
        <p:spPr>
          <a:xfrm>
            <a:off x="3215655" y="1372743"/>
            <a:ext cx="5609563" cy="1263882"/>
          </a:xfrm>
          <a:prstGeom prst="rect">
            <a:avLst/>
          </a:prstGeom>
        </p:spPr>
      </p:pic>
      <p:pic>
        <p:nvPicPr>
          <p:cNvPr id="9" name="Picture 8">
            <a:extLst>
              <a:ext uri="{FF2B5EF4-FFF2-40B4-BE49-F238E27FC236}">
                <a16:creationId xmlns:a16="http://schemas.microsoft.com/office/drawing/2014/main" id="{AB907355-C6C1-4704-9A93-46E6DBC606BA}"/>
              </a:ext>
            </a:extLst>
          </p:cNvPr>
          <p:cNvPicPr>
            <a:picLocks noChangeAspect="1"/>
          </p:cNvPicPr>
          <p:nvPr/>
        </p:nvPicPr>
        <p:blipFill>
          <a:blip r:embed="rId4"/>
          <a:stretch>
            <a:fillRect/>
          </a:stretch>
        </p:blipFill>
        <p:spPr>
          <a:xfrm>
            <a:off x="690569" y="3558838"/>
            <a:ext cx="5609563" cy="627230"/>
          </a:xfrm>
          <a:prstGeom prst="rect">
            <a:avLst/>
          </a:prstGeom>
        </p:spPr>
      </p:pic>
      <p:pic>
        <p:nvPicPr>
          <p:cNvPr id="11" name="Picture 10">
            <a:extLst>
              <a:ext uri="{FF2B5EF4-FFF2-40B4-BE49-F238E27FC236}">
                <a16:creationId xmlns:a16="http://schemas.microsoft.com/office/drawing/2014/main" id="{63DD3401-B03A-4365-9DBE-FE5C99E2C896}"/>
              </a:ext>
            </a:extLst>
          </p:cNvPr>
          <p:cNvPicPr>
            <a:picLocks noChangeAspect="1"/>
          </p:cNvPicPr>
          <p:nvPr/>
        </p:nvPicPr>
        <p:blipFill>
          <a:blip r:embed="rId5"/>
          <a:stretch>
            <a:fillRect/>
          </a:stretch>
        </p:blipFill>
        <p:spPr>
          <a:xfrm>
            <a:off x="4172550" y="2613566"/>
            <a:ext cx="4333461" cy="1063487"/>
          </a:xfrm>
          <a:prstGeom prst="rect">
            <a:avLst/>
          </a:prstGeom>
        </p:spPr>
      </p:pic>
      <p:pic>
        <p:nvPicPr>
          <p:cNvPr id="1026" name="Picture 2" descr="California Winery | Vineyard Grant James | San Diego, CA United States">
            <a:extLst>
              <a:ext uri="{FF2B5EF4-FFF2-40B4-BE49-F238E27FC236}">
                <a16:creationId xmlns:a16="http://schemas.microsoft.com/office/drawing/2014/main" id="{F0F6DC48-77AA-4F24-9E7C-7EDD9F3EF1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418" y="3590145"/>
            <a:ext cx="3769459" cy="974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 Pasqual Winery - California Winery Advisor">
            <a:extLst>
              <a:ext uri="{FF2B5EF4-FFF2-40B4-BE49-F238E27FC236}">
                <a16:creationId xmlns:a16="http://schemas.microsoft.com/office/drawing/2014/main" id="{E9D91557-E80F-427F-B3DD-B0A12A11D1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2849" y="1646649"/>
            <a:ext cx="1581037" cy="15736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green and white logo&#10;&#10;Description automatically generated with low confidence">
            <a:extLst>
              <a:ext uri="{FF2B5EF4-FFF2-40B4-BE49-F238E27FC236}">
                <a16:creationId xmlns:a16="http://schemas.microsoft.com/office/drawing/2014/main" id="{40E6ABBF-C106-45C3-87FF-BD30D63E03C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6123" y="4564563"/>
            <a:ext cx="2987180" cy="1751141"/>
          </a:xfrm>
          <a:prstGeom prst="rect">
            <a:avLst/>
          </a:prstGeom>
          <a:noFill/>
          <a:ln>
            <a:noFill/>
          </a:ln>
        </p:spPr>
      </p:pic>
      <p:pic>
        <p:nvPicPr>
          <p:cNvPr id="15" name="Picture 14" descr="Logo">
            <a:extLst>
              <a:ext uri="{FF2B5EF4-FFF2-40B4-BE49-F238E27FC236}">
                <a16:creationId xmlns:a16="http://schemas.microsoft.com/office/drawing/2014/main" id="{83C1E539-A7D2-456E-BDAE-CD99C57B4A22}"/>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192909" y="4689446"/>
            <a:ext cx="2818577" cy="1626258"/>
          </a:xfrm>
          <a:prstGeom prst="rect">
            <a:avLst/>
          </a:prstGeom>
          <a:noFill/>
          <a:ln>
            <a:noFill/>
          </a:ln>
        </p:spPr>
      </p:pic>
    </p:spTree>
    <p:extLst>
      <p:ext uri="{BB962C8B-B14F-4D97-AF65-F5344CB8AC3E}">
        <p14:creationId xmlns:p14="http://schemas.microsoft.com/office/powerpoint/2010/main" val="278687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A6E5-7B1F-405C-8090-BCF308E33389}"/>
              </a:ext>
            </a:extLst>
          </p:cNvPr>
          <p:cNvSpPr>
            <a:spLocks noGrp="1"/>
          </p:cNvSpPr>
          <p:nvPr>
            <p:ph type="title"/>
          </p:nvPr>
        </p:nvSpPr>
        <p:spPr/>
        <p:txBody>
          <a:bodyPr/>
          <a:lstStyle/>
          <a:p>
            <a:r>
              <a:rPr lang="en-US" dirty="0">
                <a:solidFill>
                  <a:srgbClr val="009999"/>
                </a:solidFill>
              </a:rPr>
              <a:t>Plus we express gratitude to our auction and raffle prize donors:   </a:t>
            </a:r>
          </a:p>
        </p:txBody>
      </p:sp>
      <p:sp>
        <p:nvSpPr>
          <p:cNvPr id="3" name="Content Placeholder 2">
            <a:extLst>
              <a:ext uri="{FF2B5EF4-FFF2-40B4-BE49-F238E27FC236}">
                <a16:creationId xmlns:a16="http://schemas.microsoft.com/office/drawing/2014/main" id="{B763DC56-48E6-463E-962C-D4BFBFC50F70}"/>
              </a:ext>
            </a:extLst>
          </p:cNvPr>
          <p:cNvSpPr>
            <a:spLocks noGrp="1"/>
          </p:cNvSpPr>
          <p:nvPr>
            <p:ph idx="1"/>
          </p:nvPr>
        </p:nvSpPr>
        <p:spPr>
          <a:xfrm>
            <a:off x="838200" y="1690688"/>
            <a:ext cx="10841610" cy="4970171"/>
          </a:xfrm>
        </p:spPr>
        <p:txBody>
          <a:bodyPr numCol="2">
            <a:normAutofit fontScale="85000" lnSpcReduction="20000"/>
          </a:bodyPr>
          <a:lstStyle/>
          <a:p>
            <a:r>
              <a:rPr lang="en-US" dirty="0"/>
              <a:t>Cal Coast Credit Union Open Air Theatre </a:t>
            </a:r>
          </a:p>
          <a:p>
            <a:pPr marL="0" indent="0">
              <a:buNone/>
            </a:pPr>
            <a:r>
              <a:rPr lang="en-US" dirty="0"/>
              <a:t>    at SDSU</a:t>
            </a:r>
          </a:p>
          <a:p>
            <a:r>
              <a:rPr lang="en-US" dirty="0"/>
              <a:t>Costco</a:t>
            </a:r>
          </a:p>
          <a:p>
            <a:r>
              <a:rPr lang="en-US" dirty="0"/>
              <a:t>Crafted Greens</a:t>
            </a:r>
          </a:p>
          <a:p>
            <a:r>
              <a:rPr lang="en-US" dirty="0"/>
              <a:t>Dulzura Winery</a:t>
            </a:r>
          </a:p>
          <a:p>
            <a:r>
              <a:rPr lang="en-US" dirty="0"/>
              <a:t>Hatfield Creek Winery</a:t>
            </a:r>
          </a:p>
          <a:p>
            <a:r>
              <a:rPr lang="en-US" dirty="0"/>
              <a:t>Hornblower Cruises</a:t>
            </a:r>
          </a:p>
          <a:p>
            <a:r>
              <a:rPr lang="en-US" dirty="0"/>
              <a:t>Jamul Casino</a:t>
            </a:r>
          </a:p>
          <a:p>
            <a:r>
              <a:rPr lang="en-US" dirty="0"/>
              <a:t>Jonathan Goetz</a:t>
            </a:r>
          </a:p>
          <a:p>
            <a:r>
              <a:rPr lang="en-US" dirty="0"/>
              <a:t>Gypsy Treasures</a:t>
            </a:r>
          </a:p>
          <a:p>
            <a:r>
              <a:rPr lang="en-US" dirty="0"/>
              <a:t>Lily’s Salon</a:t>
            </a:r>
          </a:p>
          <a:p>
            <a:r>
              <a:rPr lang="en-US" dirty="0" err="1"/>
              <a:t>Nainsook</a:t>
            </a:r>
            <a:r>
              <a:rPr lang="en-US" dirty="0"/>
              <a:t> Gallery + Art</a:t>
            </a:r>
          </a:p>
          <a:p>
            <a:r>
              <a:rPr lang="en-US" dirty="0"/>
              <a:t>Outback Steakhouse</a:t>
            </a:r>
          </a:p>
          <a:p>
            <a:r>
              <a:rPr lang="en-US" dirty="0"/>
              <a:t>Renee Owens, photographer</a:t>
            </a:r>
          </a:p>
          <a:p>
            <a:r>
              <a:rPr lang="en-US" dirty="0"/>
              <a:t>Pick up Stix</a:t>
            </a:r>
          </a:p>
          <a:p>
            <a:r>
              <a:rPr lang="en-US" dirty="0" err="1"/>
              <a:t>Prete</a:t>
            </a:r>
            <a:r>
              <a:rPr lang="en-US" dirty="0"/>
              <a:t>-a-Porter Salon and Spa</a:t>
            </a:r>
          </a:p>
          <a:p>
            <a:r>
              <a:rPr lang="en-US" dirty="0"/>
              <a:t>Renee Owens</a:t>
            </a:r>
          </a:p>
          <a:p>
            <a:r>
              <a:rPr lang="en-US" dirty="0"/>
              <a:t>Samantha’s Boutique</a:t>
            </a:r>
          </a:p>
          <a:p>
            <a:r>
              <a:rPr lang="en-US" dirty="0"/>
              <a:t>San Pasqual Winery</a:t>
            </a:r>
          </a:p>
          <a:p>
            <a:r>
              <a:rPr lang="en-US" dirty="0"/>
              <a:t>Snow Valley Resort</a:t>
            </a:r>
          </a:p>
          <a:p>
            <a:r>
              <a:rPr lang="en-US" dirty="0"/>
              <a:t>Soapy Joe’s Car Wash</a:t>
            </a:r>
          </a:p>
          <a:p>
            <a:r>
              <a:rPr lang="en-US" dirty="0"/>
              <a:t>Village Rock Shop</a:t>
            </a:r>
          </a:p>
          <a:p>
            <a:r>
              <a:rPr lang="en-US" dirty="0"/>
              <a:t>Vineyard Grant James</a:t>
            </a:r>
          </a:p>
          <a:p>
            <a:r>
              <a:rPr lang="en-US" dirty="0"/>
              <a:t>Visionary Dance Theatre</a:t>
            </a:r>
          </a:p>
          <a:p>
            <a:r>
              <a:rPr lang="en-US" dirty="0"/>
              <a:t>Carol Wei</a:t>
            </a:r>
          </a:p>
          <a:p>
            <a:r>
              <a:rPr lang="en-US" dirty="0" err="1"/>
              <a:t>Yasakuchi</a:t>
            </a:r>
            <a:r>
              <a:rPr lang="en-US" dirty="0"/>
              <a:t> Farms   </a:t>
            </a:r>
          </a:p>
        </p:txBody>
      </p:sp>
      <p:pic>
        <p:nvPicPr>
          <p:cNvPr id="5" name="Picture 4">
            <a:extLst>
              <a:ext uri="{FF2B5EF4-FFF2-40B4-BE49-F238E27FC236}">
                <a16:creationId xmlns:a16="http://schemas.microsoft.com/office/drawing/2014/main" id="{6457D575-4A90-4845-9A1B-00FA9B91CAC0}"/>
              </a:ext>
            </a:extLst>
          </p:cNvPr>
          <p:cNvPicPr>
            <a:picLocks noChangeAspect="1"/>
          </p:cNvPicPr>
          <p:nvPr/>
        </p:nvPicPr>
        <p:blipFill>
          <a:blip r:embed="rId2"/>
          <a:stretch>
            <a:fillRect/>
          </a:stretch>
        </p:blipFill>
        <p:spPr>
          <a:xfrm>
            <a:off x="9553992" y="5167313"/>
            <a:ext cx="1988343" cy="1325562"/>
          </a:xfrm>
          <a:prstGeom prst="rect">
            <a:avLst/>
          </a:prstGeom>
        </p:spPr>
      </p:pic>
    </p:spTree>
    <p:extLst>
      <p:ext uri="{BB962C8B-B14F-4D97-AF65-F5344CB8AC3E}">
        <p14:creationId xmlns:p14="http://schemas.microsoft.com/office/powerpoint/2010/main" val="306117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3A37-16D9-42C6-B170-4214B1ABEC49}"/>
              </a:ext>
            </a:extLst>
          </p:cNvPr>
          <p:cNvSpPr>
            <a:spLocks noGrp="1"/>
          </p:cNvSpPr>
          <p:nvPr>
            <p:ph type="title"/>
          </p:nvPr>
        </p:nvSpPr>
        <p:spPr>
          <a:xfrm>
            <a:off x="838200" y="365126"/>
            <a:ext cx="10515600" cy="970694"/>
          </a:xfrm>
        </p:spPr>
        <p:txBody>
          <a:bodyPr/>
          <a:lstStyle/>
          <a:p>
            <a:r>
              <a:rPr lang="en-US" dirty="0">
                <a:solidFill>
                  <a:srgbClr val="009999"/>
                </a:solidFill>
              </a:rPr>
              <a:t>The past year has been challenging for us all.</a:t>
            </a:r>
          </a:p>
        </p:txBody>
      </p:sp>
      <p:sp>
        <p:nvSpPr>
          <p:cNvPr id="3" name="Content Placeholder 2">
            <a:extLst>
              <a:ext uri="{FF2B5EF4-FFF2-40B4-BE49-F238E27FC236}">
                <a16:creationId xmlns:a16="http://schemas.microsoft.com/office/drawing/2014/main" id="{984685E3-F916-42BC-A540-EE291964A3DC}"/>
              </a:ext>
            </a:extLst>
          </p:cNvPr>
          <p:cNvSpPr>
            <a:spLocks noGrp="1"/>
          </p:cNvSpPr>
          <p:nvPr>
            <p:ph idx="1"/>
          </p:nvPr>
        </p:nvSpPr>
        <p:spPr>
          <a:xfrm>
            <a:off x="838200" y="1335819"/>
            <a:ext cx="10622280" cy="5398935"/>
          </a:xfrm>
        </p:spPr>
        <p:txBody>
          <a:bodyPr>
            <a:normAutofit fontScale="85000" lnSpcReduction="20000"/>
          </a:bodyPr>
          <a:lstStyle/>
          <a:p>
            <a:pPr marL="0" indent="0">
              <a:buNone/>
            </a:pPr>
            <a:r>
              <a:rPr lang="en-US" dirty="0"/>
              <a:t>Our reporting team has been there to cover vital news </a:t>
            </a:r>
          </a:p>
          <a:p>
            <a:pPr marL="0" indent="0">
              <a:buNone/>
            </a:pPr>
            <a:r>
              <a:rPr lang="en-US" dirty="0"/>
              <a:t>across our region including:</a:t>
            </a:r>
          </a:p>
          <a:p>
            <a:r>
              <a:rPr lang="en-US" dirty="0"/>
              <a:t>Reporting on the COVID-19 pandemic, providing accurate </a:t>
            </a:r>
          </a:p>
          <a:p>
            <a:pPr marL="0" indent="0">
              <a:buNone/>
            </a:pPr>
            <a:r>
              <a:rPr lang="en-US" dirty="0"/>
              <a:t>    health news, vaccine info, and relief programs.</a:t>
            </a:r>
          </a:p>
          <a:p>
            <a:r>
              <a:rPr lang="en-US" dirty="0"/>
              <a:t>Highlighting impacts on vulnerable communities such as </a:t>
            </a:r>
          </a:p>
          <a:p>
            <a:pPr marL="0" indent="0">
              <a:buNone/>
            </a:pPr>
            <a:r>
              <a:rPr lang="en-US" dirty="0"/>
              <a:t>    minorities, refugees, the homeless and local businesses.</a:t>
            </a:r>
          </a:p>
          <a:p>
            <a:r>
              <a:rPr lang="en-US" dirty="0"/>
              <a:t>Covering elections and hosting virtual candidate forums. </a:t>
            </a:r>
          </a:p>
          <a:p>
            <a:r>
              <a:rPr lang="en-US" dirty="0"/>
              <a:t>Organizing virtual events with speakers on hot topics.</a:t>
            </a:r>
          </a:p>
          <a:p>
            <a:r>
              <a:rPr lang="en-US" dirty="0"/>
              <a:t>Being on scene for breaking news such as wildfires,</a:t>
            </a:r>
          </a:p>
          <a:p>
            <a:pPr marL="0" indent="0">
              <a:buNone/>
            </a:pPr>
            <a:r>
              <a:rPr lang="en-US" dirty="0"/>
              <a:t>    racial justice protests, the La Mesa riot, and more.</a:t>
            </a:r>
          </a:p>
          <a:p>
            <a:r>
              <a:rPr lang="en-US" dirty="0"/>
              <a:t>Investigative reporting, land use and environmental issues.</a:t>
            </a:r>
          </a:p>
          <a:p>
            <a:r>
              <a:rPr lang="en-US" dirty="0"/>
              <a:t>Traveling to East County’s cities, rural, desert and mountain</a:t>
            </a:r>
          </a:p>
          <a:p>
            <a:pPr marL="0" indent="0">
              <a:buNone/>
            </a:pPr>
            <a:r>
              <a:rPr lang="en-US" dirty="0"/>
              <a:t>    areas reporting news in the public interest.</a:t>
            </a:r>
          </a:p>
          <a:p>
            <a:pPr marL="0" indent="0">
              <a:buNone/>
            </a:pPr>
            <a:r>
              <a:rPr lang="en-US" dirty="0"/>
              <a:t> </a:t>
            </a:r>
          </a:p>
          <a:p>
            <a:pPr marL="0" indent="0">
              <a:buNone/>
            </a:pPr>
            <a:endParaRPr lang="en-US" dirty="0"/>
          </a:p>
        </p:txBody>
      </p:sp>
      <p:pic>
        <p:nvPicPr>
          <p:cNvPr id="4" name="Picture 3">
            <a:extLst>
              <a:ext uri="{FF2B5EF4-FFF2-40B4-BE49-F238E27FC236}">
                <a16:creationId xmlns:a16="http://schemas.microsoft.com/office/drawing/2014/main" id="{B7F30635-5EDE-42CE-A8AF-15A0178362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87883" y="1628503"/>
            <a:ext cx="2765917" cy="4568009"/>
          </a:xfrm>
          <a:prstGeom prst="rect">
            <a:avLst/>
          </a:prstGeom>
          <a:noFill/>
          <a:ln>
            <a:noFill/>
          </a:ln>
        </p:spPr>
      </p:pic>
    </p:spTree>
    <p:extLst>
      <p:ext uri="{BB962C8B-B14F-4D97-AF65-F5344CB8AC3E}">
        <p14:creationId xmlns:p14="http://schemas.microsoft.com/office/powerpoint/2010/main" val="234011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BB9F-281C-48C3-BEF7-2105FD4BA8DC}"/>
              </a:ext>
            </a:extLst>
          </p:cNvPr>
          <p:cNvSpPr>
            <a:spLocks noGrp="1"/>
          </p:cNvSpPr>
          <p:nvPr>
            <p:ph type="title"/>
          </p:nvPr>
        </p:nvSpPr>
        <p:spPr/>
        <p:txBody>
          <a:bodyPr/>
          <a:lstStyle/>
          <a:p>
            <a:r>
              <a:rPr lang="en-US" dirty="0">
                <a:solidFill>
                  <a:srgbClr val="009999"/>
                </a:solidFill>
              </a:rPr>
              <a:t>Our reporting has made a positive difference!</a:t>
            </a:r>
          </a:p>
        </p:txBody>
      </p:sp>
      <p:sp>
        <p:nvSpPr>
          <p:cNvPr id="3" name="Content Placeholder 2">
            <a:extLst>
              <a:ext uri="{FF2B5EF4-FFF2-40B4-BE49-F238E27FC236}">
                <a16:creationId xmlns:a16="http://schemas.microsoft.com/office/drawing/2014/main" id="{198C62CB-E609-46F7-8E7C-CABD818B7B45}"/>
              </a:ext>
            </a:extLst>
          </p:cNvPr>
          <p:cNvSpPr>
            <a:spLocks noGrp="1"/>
          </p:cNvSpPr>
          <p:nvPr>
            <p:ph idx="1"/>
          </p:nvPr>
        </p:nvSpPr>
        <p:spPr>
          <a:xfrm>
            <a:off x="838200" y="1463040"/>
            <a:ext cx="10515600" cy="5233851"/>
          </a:xfrm>
        </p:spPr>
        <p:txBody>
          <a:bodyPr>
            <a:normAutofit/>
          </a:bodyPr>
          <a:lstStyle/>
          <a:p>
            <a:r>
              <a:rPr lang="en-US" sz="2400" dirty="0"/>
              <a:t>When we reported that a COVID-relief program excluded all businesses in unincorporated areas by requiring business licenses (which the County quit issuing years ago), supervisors changed the rule the next day, helping many local businesses qualify for help.</a:t>
            </a:r>
          </a:p>
          <a:p>
            <a:r>
              <a:rPr lang="en-US" sz="2400" dirty="0"/>
              <a:t>Our reports on COVID inequities in Latino communities helped fuel improved outreach and steps to protect health of vulnerable people.</a:t>
            </a:r>
          </a:p>
          <a:p>
            <a:r>
              <a:rPr lang="en-US" sz="2400" dirty="0"/>
              <a:t>Our guide to local farms and restaurants enabled the public to support these local businesses hit hard by shutdowns.</a:t>
            </a:r>
          </a:p>
          <a:p>
            <a:r>
              <a:rPr lang="en-US" sz="2400" dirty="0"/>
              <a:t>When closure of crowded urban bars threatened our region’s wine industry, our inquiry led to reopening of rural outdoor wineries, which had no COVID cases.</a:t>
            </a:r>
          </a:p>
          <a:p>
            <a:r>
              <a:rPr lang="en-US" sz="2400" dirty="0"/>
              <a:t>We started a local COVID-19 resource center to help our readers.  </a:t>
            </a:r>
          </a:p>
        </p:txBody>
      </p:sp>
      <p:pic>
        <p:nvPicPr>
          <p:cNvPr id="5" name="Picture 4" descr="Text&#10;&#10;Description automatically generated">
            <a:extLst>
              <a:ext uri="{FF2B5EF4-FFF2-40B4-BE49-F238E27FC236}">
                <a16:creationId xmlns:a16="http://schemas.microsoft.com/office/drawing/2014/main" id="{E534FF81-3360-43F2-A80D-6592C1847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377" y="5145758"/>
            <a:ext cx="1863758" cy="1584194"/>
          </a:xfrm>
          <a:prstGeom prst="rect">
            <a:avLst/>
          </a:prstGeom>
        </p:spPr>
      </p:pic>
    </p:spTree>
    <p:extLst>
      <p:ext uri="{BB962C8B-B14F-4D97-AF65-F5344CB8AC3E}">
        <p14:creationId xmlns:p14="http://schemas.microsoft.com/office/powerpoint/2010/main" val="397560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F0F7-A841-4F55-8EF7-7BC60CEBEFCF}"/>
              </a:ext>
            </a:extLst>
          </p:cNvPr>
          <p:cNvSpPr>
            <a:spLocks noGrp="1"/>
          </p:cNvSpPr>
          <p:nvPr>
            <p:ph type="title"/>
          </p:nvPr>
        </p:nvSpPr>
        <p:spPr>
          <a:xfrm>
            <a:off x="838200" y="349858"/>
            <a:ext cx="10515600" cy="1121134"/>
          </a:xfrm>
        </p:spPr>
        <p:txBody>
          <a:bodyPr/>
          <a:lstStyle/>
          <a:p>
            <a:r>
              <a:rPr lang="en-US" dirty="0"/>
              <a:t>       </a:t>
            </a:r>
            <a:r>
              <a:rPr lang="en-US" dirty="0">
                <a:solidFill>
                  <a:srgbClr val="009999"/>
                </a:solidFill>
              </a:rPr>
              <a:t>Despite challenges, we’ve grown!</a:t>
            </a:r>
          </a:p>
        </p:txBody>
      </p:sp>
      <p:sp>
        <p:nvSpPr>
          <p:cNvPr id="3" name="Content Placeholder 2">
            <a:extLst>
              <a:ext uri="{FF2B5EF4-FFF2-40B4-BE49-F238E27FC236}">
                <a16:creationId xmlns:a16="http://schemas.microsoft.com/office/drawing/2014/main" id="{19034DC5-839F-40FC-BAC2-EFF2D367B8C9}"/>
              </a:ext>
            </a:extLst>
          </p:cNvPr>
          <p:cNvSpPr>
            <a:spLocks noGrp="1"/>
          </p:cNvSpPr>
          <p:nvPr>
            <p:ph idx="1"/>
          </p:nvPr>
        </p:nvSpPr>
        <p:spPr>
          <a:xfrm>
            <a:off x="838199" y="1470992"/>
            <a:ext cx="11086707" cy="5208104"/>
          </a:xfrm>
        </p:spPr>
        <p:txBody>
          <a:bodyPr/>
          <a:lstStyle/>
          <a:p>
            <a:r>
              <a:rPr lang="en-US" dirty="0"/>
              <a:t>Our readership doubled during the COVID lockdown. </a:t>
            </a:r>
          </a:p>
          <a:p>
            <a:r>
              <a:rPr lang="en-US" dirty="0"/>
              <a:t>We now average 12 million hits and a half million visits every month!</a:t>
            </a:r>
          </a:p>
          <a:p>
            <a:r>
              <a:rPr lang="en-US" dirty="0"/>
              <a:t>We received a Facebook Journalism Grant to help us survive in 2020, but now we’re relying on our loyal readers to sustain us for the future.</a:t>
            </a:r>
          </a:p>
          <a:p>
            <a:r>
              <a:rPr lang="en-US" dirty="0"/>
              <a:t>We also picked up more awards, bringing our total of major journalism awards to 126 since we started in 2008.</a:t>
            </a:r>
          </a:p>
          <a:p>
            <a:endParaRPr lang="en-US" dirty="0"/>
          </a:p>
          <a:p>
            <a:endParaRPr lang="en-US" dirty="0"/>
          </a:p>
        </p:txBody>
      </p:sp>
      <p:pic>
        <p:nvPicPr>
          <p:cNvPr id="5" name="Picture 4">
            <a:extLst>
              <a:ext uri="{FF2B5EF4-FFF2-40B4-BE49-F238E27FC236}">
                <a16:creationId xmlns:a16="http://schemas.microsoft.com/office/drawing/2014/main" id="{497FDDF9-1663-4707-9E96-264EE2B81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315" y="4241716"/>
            <a:ext cx="3428265" cy="2365818"/>
          </a:xfrm>
          <a:prstGeom prst="rect">
            <a:avLst/>
          </a:prstGeom>
        </p:spPr>
      </p:pic>
    </p:spTree>
    <p:extLst>
      <p:ext uri="{BB962C8B-B14F-4D97-AF65-F5344CB8AC3E}">
        <p14:creationId xmlns:p14="http://schemas.microsoft.com/office/powerpoint/2010/main" val="69589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0428-A410-4974-B02C-69E014ABF746}"/>
              </a:ext>
            </a:extLst>
          </p:cNvPr>
          <p:cNvSpPr>
            <a:spLocks noGrp="1"/>
          </p:cNvSpPr>
          <p:nvPr>
            <p:ph type="title"/>
          </p:nvPr>
        </p:nvSpPr>
        <p:spPr/>
        <p:txBody>
          <a:bodyPr/>
          <a:lstStyle/>
          <a:p>
            <a:r>
              <a:rPr lang="en-US" dirty="0">
                <a:solidFill>
                  <a:schemeClr val="accent5">
                    <a:lumMod val="75000"/>
                  </a:schemeClr>
                </a:solidFill>
              </a:rPr>
              <a:t>Tonight we salute our Community Champions</a:t>
            </a:r>
          </a:p>
        </p:txBody>
      </p:sp>
      <p:sp>
        <p:nvSpPr>
          <p:cNvPr id="3" name="Content Placeholder 2">
            <a:extLst>
              <a:ext uri="{FF2B5EF4-FFF2-40B4-BE49-F238E27FC236}">
                <a16:creationId xmlns:a16="http://schemas.microsoft.com/office/drawing/2014/main" id="{148771F7-2391-4B6A-8739-0DEAB023ECBD}"/>
              </a:ext>
            </a:extLst>
          </p:cNvPr>
          <p:cNvSpPr>
            <a:spLocks noGrp="1"/>
          </p:cNvSpPr>
          <p:nvPr>
            <p:ph idx="1"/>
          </p:nvPr>
        </p:nvSpPr>
        <p:spPr>
          <a:xfrm>
            <a:off x="838200" y="1825625"/>
            <a:ext cx="10515600" cy="4810306"/>
          </a:xfrm>
        </p:spPr>
        <p:txBody>
          <a:bodyPr/>
          <a:lstStyle/>
          <a:p>
            <a:pPr marL="0" indent="0">
              <a:buNone/>
            </a:pPr>
            <a:r>
              <a:rPr lang="en-US" dirty="0"/>
              <a:t>These are heroes among us – people who gave selflessly to help others amid these most challenging times.  Please give them all a big round of applause!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Finalists, please come forward to accept your awards when your category is called and remain up front for a group photo.</a:t>
            </a:r>
          </a:p>
          <a:p>
            <a:endParaRPr lang="en-US" dirty="0"/>
          </a:p>
        </p:txBody>
      </p:sp>
      <p:pic>
        <p:nvPicPr>
          <p:cNvPr id="5" name="Picture 4">
            <a:extLst>
              <a:ext uri="{FF2B5EF4-FFF2-40B4-BE49-F238E27FC236}">
                <a16:creationId xmlns:a16="http://schemas.microsoft.com/office/drawing/2014/main" id="{84DEF98C-F40F-4548-A4B2-7D4FD54A2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078" y="2636544"/>
            <a:ext cx="3285459" cy="3026761"/>
          </a:xfrm>
          <a:prstGeom prst="rect">
            <a:avLst/>
          </a:prstGeom>
        </p:spPr>
      </p:pic>
    </p:spTree>
    <p:extLst>
      <p:ext uri="{BB962C8B-B14F-4D97-AF65-F5344CB8AC3E}">
        <p14:creationId xmlns:p14="http://schemas.microsoft.com/office/powerpoint/2010/main" val="171389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7AD8-7B50-45F8-9495-0814B554AFD5}"/>
              </a:ext>
            </a:extLst>
          </p:cNvPr>
          <p:cNvSpPr>
            <a:spLocks noGrp="1"/>
          </p:cNvSpPr>
          <p:nvPr>
            <p:ph type="title"/>
          </p:nvPr>
        </p:nvSpPr>
        <p:spPr>
          <a:xfrm>
            <a:off x="838200" y="275209"/>
            <a:ext cx="10515600" cy="1415480"/>
          </a:xfrm>
        </p:spPr>
        <p:txBody>
          <a:bodyPr/>
          <a:lstStyle/>
          <a:p>
            <a:r>
              <a:rPr lang="en-US" dirty="0">
                <a:solidFill>
                  <a:srgbClr val="009999"/>
                </a:solidFill>
              </a:rPr>
              <a:t>                   Healthcare Champions</a:t>
            </a:r>
          </a:p>
        </p:txBody>
      </p:sp>
      <p:sp>
        <p:nvSpPr>
          <p:cNvPr id="3" name="Content Placeholder 2">
            <a:extLst>
              <a:ext uri="{FF2B5EF4-FFF2-40B4-BE49-F238E27FC236}">
                <a16:creationId xmlns:a16="http://schemas.microsoft.com/office/drawing/2014/main" id="{32D99993-E97B-4242-A389-76A4430EF772}"/>
              </a:ext>
            </a:extLst>
          </p:cNvPr>
          <p:cNvSpPr>
            <a:spLocks noGrp="1"/>
          </p:cNvSpPr>
          <p:nvPr>
            <p:ph idx="1"/>
          </p:nvPr>
        </p:nvSpPr>
        <p:spPr/>
        <p:txBody>
          <a:bodyPr/>
          <a:lstStyle/>
          <a:p>
            <a:pPr marL="0" indent="0">
              <a:buNone/>
            </a:pPr>
            <a:r>
              <a:rPr lang="en-US" dirty="0"/>
              <a:t>		  Sharp-Grossmont Healthcare ICU team</a:t>
            </a:r>
          </a:p>
          <a:p>
            <a:endParaRPr lang="en-US" dirty="0"/>
          </a:p>
        </p:txBody>
      </p:sp>
      <p:pic>
        <p:nvPicPr>
          <p:cNvPr id="5" name="Picture 4">
            <a:extLst>
              <a:ext uri="{FF2B5EF4-FFF2-40B4-BE49-F238E27FC236}">
                <a16:creationId xmlns:a16="http://schemas.microsoft.com/office/drawing/2014/main" id="{22AD59D4-ACE0-406A-A850-6003B295F388}"/>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5468" y="2681055"/>
            <a:ext cx="4428311" cy="3107423"/>
          </a:xfrm>
          <a:prstGeom prst="rect">
            <a:avLst/>
          </a:prstGeom>
          <a:noFill/>
          <a:ln>
            <a:noFill/>
          </a:ln>
        </p:spPr>
      </p:pic>
      <p:pic>
        <p:nvPicPr>
          <p:cNvPr id="6" name="Picture 5">
            <a:extLst>
              <a:ext uri="{FF2B5EF4-FFF2-40B4-BE49-F238E27FC236}">
                <a16:creationId xmlns:a16="http://schemas.microsoft.com/office/drawing/2014/main" id="{E93EF6EF-DDF7-485C-93D4-CF7462C07796}"/>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614097" y="2681053"/>
            <a:ext cx="4080725" cy="3107424"/>
          </a:xfrm>
          <a:prstGeom prst="rect">
            <a:avLst/>
          </a:prstGeom>
          <a:noFill/>
          <a:ln>
            <a:noFill/>
          </a:ln>
        </p:spPr>
      </p:pic>
      <p:pic>
        <p:nvPicPr>
          <p:cNvPr id="8" name="Picture 7">
            <a:extLst>
              <a:ext uri="{FF2B5EF4-FFF2-40B4-BE49-F238E27FC236}">
                <a16:creationId xmlns:a16="http://schemas.microsoft.com/office/drawing/2014/main" id="{1F3B37CA-E733-43BC-B999-1C2B1BCC5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273921"/>
            <a:ext cx="2226454" cy="1416767"/>
          </a:xfrm>
          <a:prstGeom prst="rect">
            <a:avLst/>
          </a:prstGeom>
        </p:spPr>
      </p:pic>
      <p:pic>
        <p:nvPicPr>
          <p:cNvPr id="10" name="Picture 9">
            <a:extLst>
              <a:ext uri="{FF2B5EF4-FFF2-40B4-BE49-F238E27FC236}">
                <a16:creationId xmlns:a16="http://schemas.microsoft.com/office/drawing/2014/main" id="{807E251E-AAB8-4685-8863-666CCC1AEE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7671" y="275209"/>
            <a:ext cx="2219779" cy="1415479"/>
          </a:xfrm>
          <a:prstGeom prst="rect">
            <a:avLst/>
          </a:prstGeom>
        </p:spPr>
      </p:pic>
    </p:spTree>
    <p:extLst>
      <p:ext uri="{BB962C8B-B14F-4D97-AF65-F5344CB8AC3E}">
        <p14:creationId xmlns:p14="http://schemas.microsoft.com/office/powerpoint/2010/main" val="3629499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3867</TotalTime>
  <Words>1437</Words>
  <Application>Microsoft Office PowerPoint</Application>
  <PresentationFormat>Widescreen</PresentationFormat>
  <Paragraphs>143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Aloha and Welcome!</vt:lpstr>
      <vt:lpstr>    We also thank these major sponsors:</vt:lpstr>
      <vt:lpstr>Plus we express gratitude to our auction and raffle prize donors:   </vt:lpstr>
      <vt:lpstr>The past year has been challenging for us all.</vt:lpstr>
      <vt:lpstr>Our reporting has made a positive difference!</vt:lpstr>
      <vt:lpstr>       Despite challenges, we’ve grown!</vt:lpstr>
      <vt:lpstr>Tonight we salute our Community Champions</vt:lpstr>
      <vt:lpstr>                   Healthcare Champions</vt:lpstr>
      <vt:lpstr>Healthcare Honorable Mentions</vt:lpstr>
      <vt:lpstr>                         Special Award:          Community Benefactor Champion</vt:lpstr>
      <vt:lpstr>Environmental and Wildlife Protection Champions</vt:lpstr>
      <vt:lpstr>               Public Safety Champions</vt:lpstr>
      <vt:lpstr>        Public Safety Honorable Mention</vt:lpstr>
      <vt:lpstr>              Humanitarian Champions</vt:lpstr>
      <vt:lpstr>       Humanitarian Honorable Mention</vt:lpstr>
      <vt:lpstr>                Briana Gomez Award             for Racial and Social Justice</vt:lpstr>
      <vt:lpstr>      Briana Gomez       Racial and Social Justice Champions</vt:lpstr>
      <vt:lpstr>Our honored speaker tonight is California Secretary of State Shirley Weber, Ph.D.</vt:lpstr>
      <vt:lpstr>We are pleased to announce the Briana Gomez Multicultural Journalism Fund</vt:lpstr>
      <vt:lpstr>Special Announcements</vt:lpstr>
      <vt:lpstr>Visit our news site!</vt:lpstr>
      <vt:lpstr>Enjoy more music by Slack Key Ohana.  Let’s dance the night away. 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Raftery</dc:creator>
  <cp:lastModifiedBy>Miriam Raftery</cp:lastModifiedBy>
  <cp:revision>14</cp:revision>
  <dcterms:created xsi:type="dcterms:W3CDTF">2021-09-19T23:30:23Z</dcterms:created>
  <dcterms:modified xsi:type="dcterms:W3CDTF">2021-09-24T19:26:41Z</dcterms:modified>
</cp:coreProperties>
</file>