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5"/>
  </p:notesMasterIdLst>
  <p:sldIdLst>
    <p:sldId id="269" r:id="rId2"/>
    <p:sldId id="273" r:id="rId3"/>
    <p:sldId id="295" r:id="rId4"/>
    <p:sldId id="285" r:id="rId5"/>
    <p:sldId id="284" r:id="rId6"/>
    <p:sldId id="286" r:id="rId7"/>
    <p:sldId id="292" r:id="rId8"/>
    <p:sldId id="293" r:id="rId9"/>
    <p:sldId id="296" r:id="rId10"/>
    <p:sldId id="297" r:id="rId11"/>
    <p:sldId id="298" r:id="rId12"/>
    <p:sldId id="287" r:id="rId13"/>
    <p:sldId id="288" r:id="rId14"/>
    <p:sldId id="289" r:id="rId15"/>
    <p:sldId id="290" r:id="rId16"/>
    <p:sldId id="291" r:id="rId17"/>
    <p:sldId id="299" r:id="rId18"/>
    <p:sldId id="300" r:id="rId19"/>
    <p:sldId id="301" r:id="rId20"/>
    <p:sldId id="302" r:id="rId21"/>
    <p:sldId id="303" r:id="rId22"/>
    <p:sldId id="304" r:id="rId23"/>
    <p:sldId id="30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Untitled Section" id="{58F91181-4DC2-4B69-B0E1-E25F710F429B}">
          <p14:sldIdLst>
            <p14:sldId id="269"/>
            <p14:sldId id="273"/>
            <p14:sldId id="295"/>
            <p14:sldId id="285"/>
            <p14:sldId id="284"/>
            <p14:sldId id="286"/>
            <p14:sldId id="292"/>
            <p14:sldId id="293"/>
            <p14:sldId id="296"/>
            <p14:sldId id="297"/>
            <p14:sldId id="298"/>
            <p14:sldId id="287"/>
            <p14:sldId id="288"/>
            <p14:sldId id="289"/>
            <p14:sldId id="290"/>
            <p14:sldId id="291"/>
            <p14:sldId id="299"/>
            <p14:sldId id="300"/>
            <p14:sldId id="301"/>
            <p14:sldId id="302"/>
            <p14:sldId id="303"/>
            <p14:sldId id="304"/>
            <p14:sldId id="30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9933"/>
    <a:srgbClr val="C49732"/>
    <a:srgbClr val="D7B363"/>
    <a:srgbClr val="C49933"/>
    <a:srgbClr val="C6B07E"/>
    <a:srgbClr val="A7AF5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0" autoAdjust="0"/>
    <p:restoredTop sz="94697" autoAdjust="0"/>
  </p:normalViewPr>
  <p:slideViewPr>
    <p:cSldViewPr showGuides="1">
      <p:cViewPr varScale="1">
        <p:scale>
          <a:sx n="107" d="100"/>
          <a:sy n="107" d="100"/>
        </p:scale>
        <p:origin x="-10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0" d="100"/>
          <a:sy n="50" d="100"/>
        </p:scale>
        <p:origin x="-2251" y="-8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2BD1C-0B66-4DAD-A5F0-B0DDC0F4AE6A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CE254-A94A-4FD0-A7ED-9699BEC3B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1826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flat" cmpd="sng" algn="ctr">
            <a:solidFill>
              <a:srgbClr val="E7DEC9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286000"/>
            <a:ext cx="7772400" cy="13144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Project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Applicant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52700" y="5943600"/>
            <a:ext cx="4038600" cy="457200"/>
          </a:xfrm>
        </p:spPr>
        <p:txBody>
          <a:bodyPr/>
          <a:lstStyle>
            <a:lvl1pPr marL="0" indent="0" algn="ctr">
              <a:buNone/>
              <a:defRPr sz="2000" baseline="0"/>
            </a:lvl1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511" y="228600"/>
            <a:ext cx="2022978" cy="1828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347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lor Cit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71999"/>
          </a:xfrm>
        </p:spPr>
        <p:txBody>
          <a:bodyPr/>
          <a:lstStyle>
            <a:lvl1pPr marL="457200" indent="-457200">
              <a:buFont typeface="Arial" pitchFamily="34" charset="0"/>
              <a:buChar char="•"/>
              <a:defRPr/>
            </a:lvl1pPr>
            <a:lvl2pPr marL="742950" indent="-285750">
              <a:buFont typeface="Courier New" pitchFamily="49" charset="0"/>
              <a:buChar char="o"/>
              <a:defRPr/>
            </a:lvl2pPr>
            <a:lvl3pPr marL="1143000" indent="-228600">
              <a:buFont typeface="Courier New" pitchFamily="49" charset="0"/>
              <a:buChar char="o"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190500"/>
            <a:ext cx="7162800" cy="914400"/>
          </a:xfrm>
          <a:noFill/>
        </p:spPr>
        <p:txBody>
          <a:bodyPr>
            <a:normAutofit/>
          </a:bodyPr>
          <a:lstStyle>
            <a:lvl1pPr algn="l">
              <a:defRPr sz="3600" baseline="0"/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324100" y="6324600"/>
            <a:ext cx="44958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 smtClean="0"/>
              <a:t>Project 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"/>
            <a:ext cx="1112638" cy="10058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22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Project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6AC28-EB69-4D9A-80DF-42EC002774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1771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4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 Cajon Courtyard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Excel Hotel Group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July 1, 2014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7417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Elevations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City Hall View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8839200" cy="441960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67887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Elevations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62200" y="6324600"/>
            <a:ext cx="4495800" cy="304800"/>
          </a:xfrm>
        </p:spPr>
        <p:txBody>
          <a:bodyPr/>
          <a:lstStyle/>
          <a:p>
            <a:r>
              <a:rPr lang="en-US" dirty="0" smtClean="0"/>
              <a:t>Civic Center Way View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8839200" cy="441960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74669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Redevelopment Goals &amp; Policies</a:t>
            </a:r>
          </a:p>
          <a:p>
            <a:pPr lvl="1"/>
            <a:r>
              <a:rPr lang="en-US" dirty="0" smtClean="0"/>
              <a:t>Produce economic viability</a:t>
            </a:r>
          </a:p>
          <a:p>
            <a:pPr lvl="1"/>
            <a:r>
              <a:rPr lang="en-US" dirty="0" smtClean="0"/>
              <a:t>Remove vacant underutilized properties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Enhances downtown environment</a:t>
            </a:r>
          </a:p>
          <a:p>
            <a:pPr lvl="1"/>
            <a:r>
              <a:rPr lang="en-US" dirty="0" smtClean="0"/>
              <a:t>Adds to the mixture of uses and activities</a:t>
            </a:r>
          </a:p>
          <a:p>
            <a:pPr lvl="1"/>
            <a:r>
              <a:rPr lang="en-US" dirty="0" smtClean="0"/>
              <a:t>Special Development Area No. 9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Plan Consistency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8382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 Plan No. 182</a:t>
            </a:r>
          </a:p>
          <a:p>
            <a:pPr lvl="1"/>
            <a:r>
              <a:rPr lang="en-US" dirty="0" smtClean="0"/>
              <a:t>Meets design standards</a:t>
            </a:r>
          </a:p>
          <a:p>
            <a:pPr lvl="1"/>
            <a:r>
              <a:rPr lang="en-US" dirty="0" smtClean="0"/>
              <a:t>Compatible with recent developments</a:t>
            </a:r>
          </a:p>
          <a:p>
            <a:pPr lvl="1"/>
            <a:r>
              <a:rPr lang="en-US" dirty="0" smtClean="0"/>
              <a:t>Parking available while maintaining urban environment</a:t>
            </a:r>
          </a:p>
          <a:p>
            <a:r>
              <a:rPr lang="en-US" dirty="0" smtClean="0"/>
              <a:t>Zoning Code</a:t>
            </a:r>
          </a:p>
          <a:p>
            <a:pPr lvl="1"/>
            <a:r>
              <a:rPr lang="en-US" dirty="0" smtClean="0"/>
              <a:t>On-site </a:t>
            </a:r>
            <a:r>
              <a:rPr lang="en-US" dirty="0"/>
              <a:t>a</a:t>
            </a:r>
            <a:r>
              <a:rPr lang="en-US" dirty="0" smtClean="0"/>
              <a:t>lcohol service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Zoning / Regulatory Review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2347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Categorically exempt per Section 15532</a:t>
            </a:r>
          </a:p>
          <a:p>
            <a:pPr lvl="1"/>
            <a:r>
              <a:rPr lang="en-US" dirty="0" smtClean="0"/>
              <a:t>In-fill development</a:t>
            </a:r>
          </a:p>
          <a:p>
            <a:pPr lvl="1"/>
            <a:r>
              <a:rPr lang="en-US" dirty="0" smtClean="0"/>
              <a:t>Less than 5 acres</a:t>
            </a:r>
          </a:p>
          <a:p>
            <a:pPr lvl="1"/>
            <a:r>
              <a:rPr lang="en-US" dirty="0" smtClean="0"/>
              <a:t>Consistent with General Plan &amp; Zoning</a:t>
            </a:r>
          </a:p>
          <a:p>
            <a:pPr lvl="1"/>
            <a:r>
              <a:rPr lang="en-US" dirty="0" smtClean="0"/>
              <a:t>No habitat value</a:t>
            </a:r>
          </a:p>
          <a:p>
            <a:pPr lvl="1"/>
            <a:r>
              <a:rPr lang="en-US" dirty="0" smtClean="0"/>
              <a:t>No significant effects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CEQA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8459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implements the General Plan &amp; Specific Plan No. 182</a:t>
            </a:r>
          </a:p>
          <a:p>
            <a:r>
              <a:rPr lang="en-US" dirty="0" smtClean="0"/>
              <a:t>Satisfies applicable use &amp; development standards</a:t>
            </a:r>
          </a:p>
          <a:p>
            <a:r>
              <a:rPr lang="en-US" dirty="0" smtClean="0"/>
              <a:t>Compatible with existing &amp; planned land uses</a:t>
            </a:r>
          </a:p>
          <a:p>
            <a:r>
              <a:rPr lang="en-US" dirty="0" smtClean="0"/>
              <a:t>Conditions of approval designed to ensure public health, safety &amp; general welfare</a:t>
            </a:r>
          </a:p>
          <a:p>
            <a:r>
              <a:rPr lang="en-US" dirty="0" smtClean="0"/>
              <a:t>Redevelops a vacant underutilized site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 Summary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1682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City Council approval by adoption of the next resolution in order.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2661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Aerial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8991600" cy="40006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753485" y="2992755"/>
            <a:ext cx="688975" cy="0"/>
          </a:xfrm>
          <a:prstGeom prst="line">
            <a:avLst/>
          </a:prstGeom>
          <a:ln w="41275">
            <a:solidFill>
              <a:schemeClr val="bg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746818" y="2992755"/>
            <a:ext cx="0" cy="681990"/>
          </a:xfrm>
          <a:prstGeom prst="line">
            <a:avLst/>
          </a:prstGeom>
          <a:noFill/>
          <a:ln w="41275" cap="flat" cmpd="sng" algn="ctr">
            <a:solidFill>
              <a:sysClr val="window" lastClr="FFFFFF"/>
            </a:solidFill>
            <a:prstDash val="lgDashDotDot"/>
          </a:ln>
          <a:effectLst/>
        </p:spPr>
      </p:cxnSp>
      <p:cxnSp>
        <p:nvCxnSpPr>
          <p:cNvPr id="9" name="Straight Connector 8"/>
          <p:cNvCxnSpPr/>
          <p:nvPr/>
        </p:nvCxnSpPr>
        <p:spPr>
          <a:xfrm flipV="1">
            <a:off x="5436871" y="3369945"/>
            <a:ext cx="0" cy="304800"/>
          </a:xfrm>
          <a:prstGeom prst="line">
            <a:avLst/>
          </a:prstGeom>
          <a:noFill/>
          <a:ln w="41275" cap="flat" cmpd="sng" algn="ctr">
            <a:solidFill>
              <a:sysClr val="window" lastClr="FFFFFF"/>
            </a:solidFill>
            <a:prstDash val="lgDashDotDot"/>
          </a:ln>
          <a:effectLst/>
        </p:spPr>
      </p:cxnSp>
      <p:cxnSp>
        <p:nvCxnSpPr>
          <p:cNvPr id="10" name="Straight Connector 9"/>
          <p:cNvCxnSpPr/>
          <p:nvPr/>
        </p:nvCxnSpPr>
        <p:spPr>
          <a:xfrm flipH="1">
            <a:off x="4413886" y="3063557"/>
            <a:ext cx="0" cy="306705"/>
          </a:xfrm>
          <a:prstGeom prst="line">
            <a:avLst/>
          </a:prstGeom>
          <a:noFill/>
          <a:ln w="41275" cap="flat" cmpd="sng" algn="ctr">
            <a:solidFill>
              <a:sysClr val="window" lastClr="FFFFFF"/>
            </a:solidFill>
            <a:prstDash val="lgDashDotDot"/>
          </a:ln>
          <a:effectLst/>
        </p:spPr>
      </p:cxnSp>
      <p:cxnSp>
        <p:nvCxnSpPr>
          <p:cNvPr id="11" name="Straight Connector 10"/>
          <p:cNvCxnSpPr/>
          <p:nvPr/>
        </p:nvCxnSpPr>
        <p:spPr>
          <a:xfrm>
            <a:off x="4413886" y="3370262"/>
            <a:ext cx="1022985" cy="0"/>
          </a:xfrm>
          <a:prstGeom prst="line">
            <a:avLst/>
          </a:prstGeom>
          <a:noFill/>
          <a:ln w="41275" cap="flat" cmpd="sng" algn="ctr">
            <a:solidFill>
              <a:sysClr val="window" lastClr="FFFFFF"/>
            </a:solidFill>
            <a:prstDash val="lgDashDotDot"/>
          </a:ln>
          <a:effectLst/>
        </p:spPr>
      </p:cxnSp>
      <p:cxnSp>
        <p:nvCxnSpPr>
          <p:cNvPr id="12" name="Straight Arrow Connector 11"/>
          <p:cNvCxnSpPr>
            <a:stCxn id="13" idx="3"/>
          </p:cNvCxnSpPr>
          <p:nvPr/>
        </p:nvCxnSpPr>
        <p:spPr>
          <a:xfrm>
            <a:off x="2938780" y="2015808"/>
            <a:ext cx="947420" cy="1108392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9"/>
          <p:cNvSpPr txBox="1"/>
          <p:nvPr/>
        </p:nvSpPr>
        <p:spPr>
          <a:xfrm>
            <a:off x="1828800" y="1828800"/>
            <a:ext cx="1109980" cy="3740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dirty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F4F1E3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Subject Site</a:t>
            </a:r>
            <a:endParaRPr lang="en-US" sz="1400" dirty="0">
              <a:effectLst/>
              <a:latin typeface="Book Antiqua"/>
              <a:ea typeface="Calibri"/>
              <a:cs typeface="Times New Roman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3753485" y="3674745"/>
            <a:ext cx="1683386" cy="529"/>
          </a:xfrm>
          <a:prstGeom prst="line">
            <a:avLst/>
          </a:prstGeom>
          <a:noFill/>
          <a:ln w="41275" cap="flat" cmpd="sng" algn="ctr">
            <a:solidFill>
              <a:sysClr val="window" lastClr="FFFFFF"/>
            </a:solidFill>
            <a:prstDash val="lgDashDotDot"/>
          </a:ln>
          <a:effectLst/>
        </p:spPr>
      </p:cxnSp>
    </p:spTree>
    <p:extLst>
      <p:ext uri="{BB962C8B-B14F-4D97-AF65-F5344CB8AC3E}">
        <p14:creationId xmlns="" xmlns:p14="http://schemas.microsoft.com/office/powerpoint/2010/main" val="102349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Aerial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8991600" cy="40006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753485" y="2992755"/>
            <a:ext cx="688975" cy="0"/>
          </a:xfrm>
          <a:prstGeom prst="line">
            <a:avLst/>
          </a:prstGeom>
          <a:ln w="41275">
            <a:solidFill>
              <a:schemeClr val="bg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746818" y="2992755"/>
            <a:ext cx="0" cy="681990"/>
          </a:xfrm>
          <a:prstGeom prst="line">
            <a:avLst/>
          </a:prstGeom>
          <a:noFill/>
          <a:ln w="41275" cap="flat" cmpd="sng" algn="ctr">
            <a:solidFill>
              <a:sysClr val="window" lastClr="FFFFFF"/>
            </a:solidFill>
            <a:prstDash val="lgDashDotDot"/>
          </a:ln>
          <a:effectLst/>
        </p:spPr>
      </p:cxnSp>
      <p:cxnSp>
        <p:nvCxnSpPr>
          <p:cNvPr id="9" name="Straight Connector 8"/>
          <p:cNvCxnSpPr/>
          <p:nvPr/>
        </p:nvCxnSpPr>
        <p:spPr>
          <a:xfrm flipV="1">
            <a:off x="5436871" y="3369945"/>
            <a:ext cx="0" cy="304800"/>
          </a:xfrm>
          <a:prstGeom prst="line">
            <a:avLst/>
          </a:prstGeom>
          <a:noFill/>
          <a:ln w="41275" cap="flat" cmpd="sng" algn="ctr">
            <a:solidFill>
              <a:sysClr val="window" lastClr="FFFFFF"/>
            </a:solidFill>
            <a:prstDash val="lgDashDotDot"/>
          </a:ln>
          <a:effectLst/>
        </p:spPr>
      </p:cxnSp>
      <p:cxnSp>
        <p:nvCxnSpPr>
          <p:cNvPr id="10" name="Straight Connector 9"/>
          <p:cNvCxnSpPr/>
          <p:nvPr/>
        </p:nvCxnSpPr>
        <p:spPr>
          <a:xfrm flipH="1">
            <a:off x="4413886" y="3063557"/>
            <a:ext cx="0" cy="306705"/>
          </a:xfrm>
          <a:prstGeom prst="line">
            <a:avLst/>
          </a:prstGeom>
          <a:noFill/>
          <a:ln w="41275" cap="flat" cmpd="sng" algn="ctr">
            <a:solidFill>
              <a:sysClr val="window" lastClr="FFFFFF"/>
            </a:solidFill>
            <a:prstDash val="lgDashDotDot"/>
          </a:ln>
          <a:effectLst/>
        </p:spPr>
      </p:cxnSp>
      <p:cxnSp>
        <p:nvCxnSpPr>
          <p:cNvPr id="11" name="Straight Connector 10"/>
          <p:cNvCxnSpPr/>
          <p:nvPr/>
        </p:nvCxnSpPr>
        <p:spPr>
          <a:xfrm>
            <a:off x="4413886" y="3370262"/>
            <a:ext cx="1022985" cy="0"/>
          </a:xfrm>
          <a:prstGeom prst="line">
            <a:avLst/>
          </a:prstGeom>
          <a:noFill/>
          <a:ln w="41275" cap="flat" cmpd="sng" algn="ctr">
            <a:solidFill>
              <a:sysClr val="window" lastClr="FFFFFF"/>
            </a:solidFill>
            <a:prstDash val="lgDashDotDot"/>
          </a:ln>
          <a:effectLst/>
        </p:spPr>
      </p:cxnSp>
      <p:cxnSp>
        <p:nvCxnSpPr>
          <p:cNvPr id="12" name="Straight Arrow Connector 11"/>
          <p:cNvCxnSpPr>
            <a:stCxn id="13" idx="3"/>
          </p:cNvCxnSpPr>
          <p:nvPr/>
        </p:nvCxnSpPr>
        <p:spPr>
          <a:xfrm>
            <a:off x="2786380" y="3063557"/>
            <a:ext cx="1252220" cy="271304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9"/>
          <p:cNvSpPr txBox="1"/>
          <p:nvPr/>
        </p:nvSpPr>
        <p:spPr>
          <a:xfrm>
            <a:off x="1676400" y="2876549"/>
            <a:ext cx="1109980" cy="3740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dirty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F4F1E3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Subject Site</a:t>
            </a:r>
            <a:endParaRPr lang="en-US" sz="1400" dirty="0">
              <a:effectLst/>
              <a:latin typeface="Book Antiqua"/>
              <a:ea typeface="Calibri"/>
              <a:cs typeface="Times New Roman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234883" y="1900555"/>
            <a:ext cx="1398270" cy="2178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800" dirty="0">
                <a:effectLst/>
                <a:latin typeface="Book Antiqua"/>
                <a:ea typeface="Calibri"/>
                <a:cs typeface="Times New Roman"/>
              </a:rPr>
              <a:t>120 Public Parking Spaces</a:t>
            </a:r>
            <a:endParaRPr lang="en-US" sz="1200" dirty="0">
              <a:effectLst/>
              <a:latin typeface="Book Antiqua"/>
              <a:ea typeface="Calibri"/>
              <a:cs typeface="Times New Roman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5688013" y="2350770"/>
            <a:ext cx="1344295" cy="231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800">
                <a:effectLst/>
                <a:latin typeface="Book Antiqua"/>
                <a:ea typeface="Calibri"/>
                <a:cs typeface="Times New Roman"/>
              </a:rPr>
              <a:t>83 Public Parking Spaces</a:t>
            </a:r>
            <a:endParaRPr lang="en-US" sz="1200">
              <a:effectLst/>
              <a:latin typeface="Book Antiqua"/>
              <a:ea typeface="Calibri"/>
              <a:cs typeface="Times New Roman"/>
            </a:endParaRPr>
          </a:p>
        </p:txBody>
      </p:sp>
      <p:cxnSp>
        <p:nvCxnSpPr>
          <p:cNvPr id="16" name="Straight Arrow Connector 15"/>
          <p:cNvCxnSpPr>
            <a:stCxn id="14" idx="3"/>
          </p:cNvCxnSpPr>
          <p:nvPr/>
        </p:nvCxnSpPr>
        <p:spPr>
          <a:xfrm>
            <a:off x="3633153" y="2009458"/>
            <a:ext cx="405447" cy="341312"/>
          </a:xfrm>
          <a:prstGeom prst="straightConnector1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>
          <a:xfrm flipH="1">
            <a:off x="4925378" y="2494280"/>
            <a:ext cx="775971" cy="569277"/>
          </a:xfrm>
          <a:prstGeom prst="straightConnector1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  <a:tailEnd type="arrow"/>
          </a:ln>
          <a:effectLst/>
        </p:spPr>
      </p:cxn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752600" y="3674745"/>
            <a:ext cx="1350645" cy="2247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800">
                <a:effectLst/>
                <a:latin typeface="Book Antiqua"/>
                <a:ea typeface="Calibri"/>
                <a:cs typeface="Times New Roman"/>
              </a:rPr>
              <a:t>40 Public Parking Spaces</a:t>
            </a:r>
            <a:endParaRPr lang="en-US" sz="1200">
              <a:effectLst/>
              <a:latin typeface="Book Antiqua"/>
              <a:ea typeface="Calibri"/>
              <a:cs typeface="Times New Roman"/>
            </a:endParaRPr>
          </a:p>
        </p:txBody>
      </p:sp>
      <p:cxnSp>
        <p:nvCxnSpPr>
          <p:cNvPr id="19" name="Straight Arrow Connector 18"/>
          <p:cNvCxnSpPr>
            <a:stCxn id="18" idx="3"/>
          </p:cNvCxnSpPr>
          <p:nvPr/>
        </p:nvCxnSpPr>
        <p:spPr>
          <a:xfrm>
            <a:off x="3103245" y="3787140"/>
            <a:ext cx="732631" cy="0"/>
          </a:xfrm>
          <a:prstGeom prst="straightConnector1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  <a:tailEnd type="arrow"/>
          </a:ln>
          <a:effectLst/>
        </p:spPr>
      </p:cxn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6553200" y="3434503"/>
            <a:ext cx="1452880" cy="2247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800" dirty="0">
                <a:effectLst/>
                <a:latin typeface="Book Antiqua"/>
                <a:ea typeface="Calibri"/>
                <a:cs typeface="Times New Roman"/>
              </a:rPr>
              <a:t>405 Public Parking Spaces</a:t>
            </a:r>
            <a:endParaRPr lang="en-US" sz="1200" dirty="0">
              <a:effectLst/>
              <a:latin typeface="Book Antiqua"/>
              <a:ea typeface="Calibri"/>
              <a:cs typeface="Times New Roman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4072256" y="4343400"/>
            <a:ext cx="1364615" cy="2247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800" dirty="0">
                <a:effectLst/>
                <a:latin typeface="Book Antiqua"/>
                <a:ea typeface="Calibri"/>
                <a:cs typeface="Times New Roman"/>
              </a:rPr>
              <a:t>28 Public Parking Spaces</a:t>
            </a:r>
            <a:endParaRPr lang="en-US" sz="1200" dirty="0">
              <a:effectLst/>
              <a:latin typeface="Book Antiqua"/>
              <a:ea typeface="Calibri"/>
              <a:cs typeface="Times New Roman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4754563" y="4114800"/>
            <a:ext cx="1" cy="228600"/>
          </a:xfrm>
          <a:prstGeom prst="straightConnector1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  <a:tailEnd type="arrow"/>
          </a:ln>
          <a:effectLst/>
        </p:spPr>
      </p:cxnSp>
      <p:cxnSp>
        <p:nvCxnSpPr>
          <p:cNvPr id="23" name="Straight Arrow Connector 22"/>
          <p:cNvCxnSpPr>
            <a:stCxn id="21" idx="3"/>
          </p:cNvCxnSpPr>
          <p:nvPr/>
        </p:nvCxnSpPr>
        <p:spPr>
          <a:xfrm flipV="1">
            <a:off x="5436871" y="4114802"/>
            <a:ext cx="251142" cy="340993"/>
          </a:xfrm>
          <a:prstGeom prst="straightConnector1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  <a:tailEnd type="arrow"/>
          </a:ln>
          <a:effectLst/>
        </p:spPr>
      </p:cxnSp>
      <p:cxnSp>
        <p:nvCxnSpPr>
          <p:cNvPr id="30" name="Straight Connector 29"/>
          <p:cNvCxnSpPr/>
          <p:nvPr/>
        </p:nvCxnSpPr>
        <p:spPr>
          <a:xfrm flipV="1">
            <a:off x="3753485" y="3674745"/>
            <a:ext cx="1683386" cy="529"/>
          </a:xfrm>
          <a:prstGeom prst="line">
            <a:avLst/>
          </a:prstGeom>
          <a:noFill/>
          <a:ln w="41275" cap="flat" cmpd="sng" algn="ctr">
            <a:solidFill>
              <a:sysClr val="window" lastClr="FFFFFF"/>
            </a:solidFill>
            <a:prstDash val="lgDashDotDot"/>
          </a:ln>
          <a:effectLst/>
        </p:spPr>
      </p:cxnSp>
    </p:spTree>
    <p:extLst>
      <p:ext uri="{BB962C8B-B14F-4D97-AF65-F5344CB8AC3E}">
        <p14:creationId xmlns="" xmlns:p14="http://schemas.microsoft.com/office/powerpoint/2010/main" val="112176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Plan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371600"/>
            <a:ext cx="9001201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519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Downtown hotel</a:t>
            </a:r>
          </a:p>
          <a:p>
            <a:r>
              <a:rPr lang="en-US" dirty="0" smtClean="0"/>
              <a:t>Four stories – 51 feet high</a:t>
            </a:r>
          </a:p>
          <a:p>
            <a:r>
              <a:rPr lang="en-US" dirty="0" smtClean="0"/>
              <a:t>Commercial retail space</a:t>
            </a:r>
          </a:p>
          <a:p>
            <a:r>
              <a:rPr lang="en-US" dirty="0" smtClean="0"/>
              <a:t>Community room</a:t>
            </a:r>
          </a:p>
          <a:p>
            <a:r>
              <a:rPr lang="en-US" dirty="0" smtClean="0"/>
              <a:t>Café</a:t>
            </a:r>
          </a:p>
          <a:p>
            <a:r>
              <a:rPr lang="en-US" dirty="0" smtClean="0"/>
              <a:t>On-sale alcohol service</a:t>
            </a:r>
          </a:p>
          <a:p>
            <a:r>
              <a:rPr lang="en-US" dirty="0" smtClean="0"/>
              <a:t>Reduced parking</a:t>
            </a:r>
          </a:p>
          <a:p>
            <a:r>
              <a:rPr lang="en-US" dirty="0" smtClean="0"/>
              <a:t>Outdoor eating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Description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83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Elevations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Magnolia Avenue View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8839200" cy="441960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90531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Elevations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Rea Avenue View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8839200" cy="441960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62306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Elevations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City Hall View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8839200" cy="441960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8145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Elevations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62200" y="6324600"/>
            <a:ext cx="4495800" cy="304800"/>
          </a:xfrm>
        </p:spPr>
        <p:txBody>
          <a:bodyPr/>
          <a:lstStyle/>
          <a:p>
            <a:r>
              <a:rPr lang="en-US" dirty="0" smtClean="0"/>
              <a:t>Civic Center Way View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8839200" cy="441960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99491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Conditional </a:t>
            </a:r>
            <a:r>
              <a:rPr lang="en-US" dirty="0"/>
              <a:t>Use Permit regulates </a:t>
            </a:r>
            <a:r>
              <a:rPr lang="en-US" dirty="0" smtClean="0"/>
              <a:t>development and proposed uses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General </a:t>
            </a:r>
            <a:r>
              <a:rPr lang="en-US" dirty="0">
                <a:solidFill>
                  <a:prstClr val="black"/>
                </a:solidFill>
              </a:rPr>
              <a:t>Plan advocates </a:t>
            </a:r>
            <a:r>
              <a:rPr lang="en-US" dirty="0" smtClean="0">
                <a:solidFill>
                  <a:prstClr val="black"/>
                </a:solidFill>
              </a:rPr>
              <a:t>mixed-use and urban type development</a:t>
            </a:r>
          </a:p>
          <a:p>
            <a:r>
              <a:rPr lang="en-US" dirty="0"/>
              <a:t>Parking available in public parking lots and on Rea Avenue</a:t>
            </a:r>
          </a:p>
          <a:p>
            <a:r>
              <a:rPr lang="en-US" dirty="0" smtClean="0"/>
              <a:t>No </a:t>
            </a:r>
            <a:r>
              <a:rPr lang="en-US" dirty="0"/>
              <a:t>significant environmental effects</a:t>
            </a:r>
          </a:p>
          <a:p>
            <a:r>
              <a:rPr lang="en-US" dirty="0"/>
              <a:t>No public comments </a:t>
            </a:r>
            <a:r>
              <a:rPr lang="en-US" dirty="0" smtClean="0"/>
              <a:t>received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Facts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711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Site includes three properties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Surrounding uses include City Hall, Police station, courts, retail and service uses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Public parking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available - 676 spaces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On-street parking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Infrastructure and required utilities in place and available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Conditions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7325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Aerial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8991600" cy="40006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753485" y="2992755"/>
            <a:ext cx="688975" cy="0"/>
          </a:xfrm>
          <a:prstGeom prst="line">
            <a:avLst/>
          </a:prstGeom>
          <a:ln w="41275">
            <a:solidFill>
              <a:schemeClr val="bg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746818" y="2992755"/>
            <a:ext cx="0" cy="681990"/>
          </a:xfrm>
          <a:prstGeom prst="line">
            <a:avLst/>
          </a:prstGeom>
          <a:noFill/>
          <a:ln w="41275" cap="flat" cmpd="sng" algn="ctr">
            <a:solidFill>
              <a:sysClr val="window" lastClr="FFFFFF"/>
            </a:solidFill>
            <a:prstDash val="lgDashDotDot"/>
          </a:ln>
          <a:effectLst/>
        </p:spPr>
      </p:cxnSp>
      <p:cxnSp>
        <p:nvCxnSpPr>
          <p:cNvPr id="9" name="Straight Connector 8"/>
          <p:cNvCxnSpPr/>
          <p:nvPr/>
        </p:nvCxnSpPr>
        <p:spPr>
          <a:xfrm flipV="1">
            <a:off x="5436871" y="3369945"/>
            <a:ext cx="0" cy="304800"/>
          </a:xfrm>
          <a:prstGeom prst="line">
            <a:avLst/>
          </a:prstGeom>
          <a:noFill/>
          <a:ln w="41275" cap="flat" cmpd="sng" algn="ctr">
            <a:solidFill>
              <a:sysClr val="window" lastClr="FFFFFF"/>
            </a:solidFill>
            <a:prstDash val="lgDashDotDot"/>
          </a:ln>
          <a:effectLst/>
        </p:spPr>
      </p:cxnSp>
      <p:cxnSp>
        <p:nvCxnSpPr>
          <p:cNvPr id="10" name="Straight Connector 9"/>
          <p:cNvCxnSpPr/>
          <p:nvPr/>
        </p:nvCxnSpPr>
        <p:spPr>
          <a:xfrm flipH="1">
            <a:off x="4413886" y="3063557"/>
            <a:ext cx="0" cy="306705"/>
          </a:xfrm>
          <a:prstGeom prst="line">
            <a:avLst/>
          </a:prstGeom>
          <a:noFill/>
          <a:ln w="41275" cap="flat" cmpd="sng" algn="ctr">
            <a:solidFill>
              <a:sysClr val="window" lastClr="FFFFFF"/>
            </a:solidFill>
            <a:prstDash val="lgDashDotDot"/>
          </a:ln>
          <a:effectLst/>
        </p:spPr>
      </p:cxnSp>
      <p:cxnSp>
        <p:nvCxnSpPr>
          <p:cNvPr id="11" name="Straight Connector 10"/>
          <p:cNvCxnSpPr/>
          <p:nvPr/>
        </p:nvCxnSpPr>
        <p:spPr>
          <a:xfrm>
            <a:off x="4413886" y="3370262"/>
            <a:ext cx="1022985" cy="0"/>
          </a:xfrm>
          <a:prstGeom prst="line">
            <a:avLst/>
          </a:prstGeom>
          <a:noFill/>
          <a:ln w="41275" cap="flat" cmpd="sng" algn="ctr">
            <a:solidFill>
              <a:sysClr val="window" lastClr="FFFFFF"/>
            </a:solidFill>
            <a:prstDash val="lgDashDotDot"/>
          </a:ln>
          <a:effectLst/>
        </p:spPr>
      </p:cxnSp>
      <p:cxnSp>
        <p:nvCxnSpPr>
          <p:cNvPr id="12" name="Straight Arrow Connector 11"/>
          <p:cNvCxnSpPr>
            <a:stCxn id="13" idx="3"/>
          </p:cNvCxnSpPr>
          <p:nvPr/>
        </p:nvCxnSpPr>
        <p:spPr>
          <a:xfrm>
            <a:off x="2786380" y="3063557"/>
            <a:ext cx="1252220" cy="271304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9"/>
          <p:cNvSpPr txBox="1"/>
          <p:nvPr/>
        </p:nvSpPr>
        <p:spPr>
          <a:xfrm>
            <a:off x="1676400" y="2876549"/>
            <a:ext cx="1109980" cy="3740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dirty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F4F1E3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Subject Site</a:t>
            </a:r>
            <a:endParaRPr lang="en-US" sz="1400" dirty="0">
              <a:effectLst/>
              <a:latin typeface="Book Antiqua"/>
              <a:ea typeface="Calibri"/>
              <a:cs typeface="Times New Roman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234883" y="1900555"/>
            <a:ext cx="1398270" cy="2178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800" dirty="0">
                <a:effectLst/>
                <a:latin typeface="Book Antiqua"/>
                <a:ea typeface="Calibri"/>
                <a:cs typeface="Times New Roman"/>
              </a:rPr>
              <a:t>120 Public Parking Spaces</a:t>
            </a:r>
            <a:endParaRPr lang="en-US" sz="1200" dirty="0">
              <a:effectLst/>
              <a:latin typeface="Book Antiqua"/>
              <a:ea typeface="Calibri"/>
              <a:cs typeface="Times New Roman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5688013" y="2350770"/>
            <a:ext cx="1344295" cy="231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800">
                <a:effectLst/>
                <a:latin typeface="Book Antiqua"/>
                <a:ea typeface="Calibri"/>
                <a:cs typeface="Times New Roman"/>
              </a:rPr>
              <a:t>83 Public Parking Spaces</a:t>
            </a:r>
            <a:endParaRPr lang="en-US" sz="1200">
              <a:effectLst/>
              <a:latin typeface="Book Antiqua"/>
              <a:ea typeface="Calibri"/>
              <a:cs typeface="Times New Roman"/>
            </a:endParaRPr>
          </a:p>
        </p:txBody>
      </p:sp>
      <p:cxnSp>
        <p:nvCxnSpPr>
          <p:cNvPr id="16" name="Straight Arrow Connector 15"/>
          <p:cNvCxnSpPr>
            <a:stCxn id="14" idx="3"/>
          </p:cNvCxnSpPr>
          <p:nvPr/>
        </p:nvCxnSpPr>
        <p:spPr>
          <a:xfrm>
            <a:off x="3633153" y="2009458"/>
            <a:ext cx="405447" cy="341312"/>
          </a:xfrm>
          <a:prstGeom prst="straightConnector1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>
          <a:xfrm flipH="1">
            <a:off x="4925378" y="2494280"/>
            <a:ext cx="775971" cy="569277"/>
          </a:xfrm>
          <a:prstGeom prst="straightConnector1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  <a:tailEnd type="arrow"/>
          </a:ln>
          <a:effectLst/>
        </p:spPr>
      </p:cxn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752600" y="3674745"/>
            <a:ext cx="1350645" cy="2247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800">
                <a:effectLst/>
                <a:latin typeface="Book Antiqua"/>
                <a:ea typeface="Calibri"/>
                <a:cs typeface="Times New Roman"/>
              </a:rPr>
              <a:t>40 Public Parking Spaces</a:t>
            </a:r>
            <a:endParaRPr lang="en-US" sz="1200">
              <a:effectLst/>
              <a:latin typeface="Book Antiqua"/>
              <a:ea typeface="Calibri"/>
              <a:cs typeface="Times New Roman"/>
            </a:endParaRPr>
          </a:p>
        </p:txBody>
      </p:sp>
      <p:cxnSp>
        <p:nvCxnSpPr>
          <p:cNvPr id="19" name="Straight Arrow Connector 18"/>
          <p:cNvCxnSpPr>
            <a:stCxn id="18" idx="3"/>
          </p:cNvCxnSpPr>
          <p:nvPr/>
        </p:nvCxnSpPr>
        <p:spPr>
          <a:xfrm>
            <a:off x="3103245" y="3787140"/>
            <a:ext cx="732631" cy="0"/>
          </a:xfrm>
          <a:prstGeom prst="straightConnector1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  <a:tailEnd type="arrow"/>
          </a:ln>
          <a:effectLst/>
        </p:spPr>
      </p:cxn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6553200" y="3434503"/>
            <a:ext cx="1452880" cy="2247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800" dirty="0">
                <a:effectLst/>
                <a:latin typeface="Book Antiqua"/>
                <a:ea typeface="Calibri"/>
                <a:cs typeface="Times New Roman"/>
              </a:rPr>
              <a:t>405 Public Parking Spaces</a:t>
            </a:r>
            <a:endParaRPr lang="en-US" sz="1200" dirty="0">
              <a:effectLst/>
              <a:latin typeface="Book Antiqua"/>
              <a:ea typeface="Calibri"/>
              <a:cs typeface="Times New Roman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4072256" y="4343400"/>
            <a:ext cx="1364615" cy="2247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800" dirty="0">
                <a:effectLst/>
                <a:latin typeface="Book Antiqua"/>
                <a:ea typeface="Calibri"/>
                <a:cs typeface="Times New Roman"/>
              </a:rPr>
              <a:t>28 Public Parking Spaces</a:t>
            </a:r>
            <a:endParaRPr lang="en-US" sz="1200" dirty="0">
              <a:effectLst/>
              <a:latin typeface="Book Antiqua"/>
              <a:ea typeface="Calibri"/>
              <a:cs typeface="Times New Roman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4754563" y="4114800"/>
            <a:ext cx="1" cy="228600"/>
          </a:xfrm>
          <a:prstGeom prst="straightConnector1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  <a:tailEnd type="arrow"/>
          </a:ln>
          <a:effectLst/>
        </p:spPr>
      </p:cxnSp>
      <p:cxnSp>
        <p:nvCxnSpPr>
          <p:cNvPr id="23" name="Straight Arrow Connector 22"/>
          <p:cNvCxnSpPr>
            <a:stCxn id="21" idx="3"/>
          </p:cNvCxnSpPr>
          <p:nvPr/>
        </p:nvCxnSpPr>
        <p:spPr>
          <a:xfrm flipV="1">
            <a:off x="5436871" y="4114802"/>
            <a:ext cx="251142" cy="340993"/>
          </a:xfrm>
          <a:prstGeom prst="straightConnector1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  <a:tailEnd type="arrow"/>
          </a:ln>
          <a:effectLst/>
        </p:spPr>
      </p:cxnSp>
      <p:cxnSp>
        <p:nvCxnSpPr>
          <p:cNvPr id="30" name="Straight Connector 29"/>
          <p:cNvCxnSpPr/>
          <p:nvPr/>
        </p:nvCxnSpPr>
        <p:spPr>
          <a:xfrm flipV="1">
            <a:off x="3753485" y="3674745"/>
            <a:ext cx="1683386" cy="529"/>
          </a:xfrm>
          <a:prstGeom prst="line">
            <a:avLst/>
          </a:prstGeom>
          <a:noFill/>
          <a:ln w="41275" cap="flat" cmpd="sng" algn="ctr">
            <a:solidFill>
              <a:sysClr val="window" lastClr="FFFFFF"/>
            </a:solidFill>
            <a:prstDash val="lgDashDotDot"/>
          </a:ln>
          <a:effectLst/>
        </p:spPr>
      </p:cxnSp>
    </p:spTree>
    <p:extLst>
      <p:ext uri="{BB962C8B-B14F-4D97-AF65-F5344CB8AC3E}">
        <p14:creationId xmlns="" xmlns:p14="http://schemas.microsoft.com/office/powerpoint/2010/main" val="202544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 Planned Uses</a:t>
            </a:r>
          </a:p>
          <a:p>
            <a:pPr lvl="1"/>
            <a:r>
              <a:rPr lang="en-US" dirty="0" smtClean="0"/>
              <a:t>120 rooms</a:t>
            </a:r>
          </a:p>
          <a:p>
            <a:pPr lvl="1"/>
            <a:r>
              <a:rPr lang="en-US" dirty="0" smtClean="0"/>
              <a:t>Commercial lease opportunities</a:t>
            </a:r>
          </a:p>
          <a:p>
            <a:pPr lvl="1"/>
            <a:r>
              <a:rPr lang="en-US" dirty="0" smtClean="0"/>
              <a:t>Café with outdoor dining</a:t>
            </a:r>
          </a:p>
          <a:p>
            <a:pPr lvl="1"/>
            <a:r>
              <a:rPr lang="en-US" dirty="0" smtClean="0"/>
              <a:t>On-sale alcohol service</a:t>
            </a:r>
          </a:p>
          <a:p>
            <a:pPr lvl="1"/>
            <a:r>
              <a:rPr lang="en-US" dirty="0" smtClean="0"/>
              <a:t>Available community room space</a:t>
            </a:r>
          </a:p>
          <a:p>
            <a:r>
              <a:rPr lang="en-US" dirty="0" smtClean="0"/>
              <a:t>Exceptional level of architectural quality</a:t>
            </a:r>
          </a:p>
          <a:p>
            <a:r>
              <a:rPr lang="en-US" dirty="0" smtClean="0"/>
              <a:t>Integration with adjacent properties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Land Use &amp; Design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9548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Plan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371600"/>
            <a:ext cx="9001201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7717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Elevations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Magnolia Avenue View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8839200" cy="441960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70506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Elevations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Rea Avenue View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8839200" cy="441960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1109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1673</TotalTime>
  <Words>365</Words>
  <Application>Microsoft Office PowerPoint</Application>
  <PresentationFormat>On-screen Show (4:3)</PresentationFormat>
  <Paragraphs>97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Custom Design</vt:lpstr>
      <vt:lpstr>El Cajon Courtyard</vt:lpstr>
      <vt:lpstr>Project Description</vt:lpstr>
      <vt:lpstr>Project Facts</vt:lpstr>
      <vt:lpstr>Existing Conditions</vt:lpstr>
      <vt:lpstr>Aerial</vt:lpstr>
      <vt:lpstr>Project Land Use &amp; Design</vt:lpstr>
      <vt:lpstr>Site Plan</vt:lpstr>
      <vt:lpstr>Elevations</vt:lpstr>
      <vt:lpstr>Elevations</vt:lpstr>
      <vt:lpstr>Elevations</vt:lpstr>
      <vt:lpstr>Elevations</vt:lpstr>
      <vt:lpstr>General Plan Consistency</vt:lpstr>
      <vt:lpstr>Zoning / Regulatory Review</vt:lpstr>
      <vt:lpstr>CEQA</vt:lpstr>
      <vt:lpstr>Findings Summary</vt:lpstr>
      <vt:lpstr>Recommendation</vt:lpstr>
      <vt:lpstr>Aerial</vt:lpstr>
      <vt:lpstr>Aerial</vt:lpstr>
      <vt:lpstr>Site Plan</vt:lpstr>
      <vt:lpstr>Elevations</vt:lpstr>
      <vt:lpstr>Elevations</vt:lpstr>
      <vt:lpstr>Elevations</vt:lpstr>
      <vt:lpstr>Elevations</vt:lpstr>
    </vt:vector>
  </TitlesOfParts>
  <Company>City of El Cajon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ecuser</dc:creator>
  <cp:lastModifiedBy>Miriam Raftery</cp:lastModifiedBy>
  <cp:revision>72</cp:revision>
  <dcterms:created xsi:type="dcterms:W3CDTF">2011-05-31T21:49:38Z</dcterms:created>
  <dcterms:modified xsi:type="dcterms:W3CDTF">2014-07-10T15:31:45Z</dcterms:modified>
</cp:coreProperties>
</file>